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0" r:id="rId2"/>
    <p:sldId id="261" r:id="rId3"/>
    <p:sldId id="263" r:id="rId4"/>
    <p:sldId id="294" r:id="rId5"/>
    <p:sldId id="296" r:id="rId6"/>
    <p:sldId id="297" r:id="rId7"/>
    <p:sldId id="298" r:id="rId8"/>
    <p:sldId id="299" r:id="rId9"/>
    <p:sldId id="264" r:id="rId10"/>
    <p:sldId id="265" r:id="rId11"/>
    <p:sldId id="266" r:id="rId12"/>
    <p:sldId id="267" r:id="rId13"/>
    <p:sldId id="283" r:id="rId14"/>
    <p:sldId id="302" r:id="rId15"/>
    <p:sldId id="284" r:id="rId16"/>
    <p:sldId id="303" r:id="rId17"/>
    <p:sldId id="286" r:id="rId18"/>
    <p:sldId id="304" r:id="rId19"/>
    <p:sldId id="287" r:id="rId20"/>
    <p:sldId id="305" r:id="rId21"/>
    <p:sldId id="290" r:id="rId22"/>
    <p:sldId id="268" r:id="rId23"/>
    <p:sldId id="288" r:id="rId24"/>
    <p:sldId id="289" r:id="rId25"/>
    <p:sldId id="292" r:id="rId26"/>
    <p:sldId id="293" r:id="rId27"/>
    <p:sldId id="271" r:id="rId28"/>
    <p:sldId id="279" r:id="rId29"/>
    <p:sldId id="280" r:id="rId30"/>
    <p:sldId id="281" r:id="rId31"/>
    <p:sldId id="300" r:id="rId32"/>
    <p:sldId id="273" r:id="rId33"/>
    <p:sldId id="276" r:id="rId34"/>
    <p:sldId id="274" r:id="rId35"/>
    <p:sldId id="275" r:id="rId36"/>
    <p:sldId id="277" r:id="rId37"/>
    <p:sldId id="282"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8" autoAdjust="0"/>
    <p:restoredTop sz="94624" autoAdjust="0"/>
  </p:normalViewPr>
  <p:slideViewPr>
    <p:cSldViewPr>
      <p:cViewPr>
        <p:scale>
          <a:sx n="80" d="100"/>
          <a:sy n="80" d="100"/>
        </p:scale>
        <p:origin x="-1794" y="-79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slide" Target="../slides/slide35.xml"/><Relationship Id="rId3" Type="http://schemas.openxmlformats.org/officeDocument/2006/relationships/slide" Target="../slides/slide21.xml"/><Relationship Id="rId7" Type="http://schemas.openxmlformats.org/officeDocument/2006/relationships/slide" Target="../slides/slide34.xml"/><Relationship Id="rId2" Type="http://schemas.openxmlformats.org/officeDocument/2006/relationships/slide" Target="../slides/slide9.xml"/><Relationship Id="rId1" Type="http://schemas.openxmlformats.org/officeDocument/2006/relationships/slide" Target="../slides/slide2.xml"/><Relationship Id="rId6" Type="http://schemas.openxmlformats.org/officeDocument/2006/relationships/slide" Target="../slides/slide32.xml"/><Relationship Id="rId11" Type="http://schemas.openxmlformats.org/officeDocument/2006/relationships/slide" Target="../slides/slide31.xml"/><Relationship Id="rId5" Type="http://schemas.openxmlformats.org/officeDocument/2006/relationships/slide" Target="../slides/slide26.xml"/><Relationship Id="rId10" Type="http://schemas.openxmlformats.org/officeDocument/2006/relationships/slide" Target="../slides/slide24.xml"/><Relationship Id="rId4" Type="http://schemas.openxmlformats.org/officeDocument/2006/relationships/slide" Target="../slides/slide22.xml"/><Relationship Id="rId9" Type="http://schemas.openxmlformats.org/officeDocument/2006/relationships/slide" Target="../slides/slide27.xml"/></Relationships>
</file>

<file path=ppt/diagrams/_rels/data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s/slide11.xml"/><Relationship Id="rId1" Type="http://schemas.openxmlformats.org/officeDocument/2006/relationships/slide" Target="../slides/slide10.xml"/><Relationship Id="rId4"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C8E258-1E7E-40FB-8D31-0EC87572C897}" type="doc">
      <dgm:prSet loTypeId="urn:microsoft.com/office/officeart/2005/8/layout/vList6" loCatId="list" qsTypeId="urn:microsoft.com/office/officeart/2005/8/quickstyle/3d2" qsCatId="3D" csTypeId="urn:microsoft.com/office/officeart/2005/8/colors/colorful1#1" csCatId="colorful" phldr="1"/>
      <dgm:spPr/>
      <dgm:t>
        <a:bodyPr/>
        <a:lstStyle/>
        <a:p>
          <a:endParaRPr lang="en-US"/>
        </a:p>
      </dgm:t>
    </dgm:pt>
    <dgm:pt modelId="{B567BCFB-A925-4946-8AE6-049D9DD3BB70}">
      <dgm:prSet phldrT="[Text]" custT="1"/>
      <dgm:spPr/>
      <dgm:t>
        <a:bodyPr/>
        <a:lstStyle/>
        <a:p>
          <a:r>
            <a:rPr lang="en-US" sz="1600" b="1" dirty="0" smtClean="0"/>
            <a:t>Statement of Literacy Goal</a:t>
          </a:r>
          <a:endParaRPr lang="en-US" sz="16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930AB635-77A9-4CBD-88C7-55F50F1BFCB2}" type="parTrans" cxnId="{16EEC221-B196-416E-9956-E3713CAFE02B}">
      <dgm:prSet/>
      <dgm:spPr/>
      <dgm:t>
        <a:bodyPr/>
        <a:lstStyle/>
        <a:p>
          <a:endParaRPr lang="en-US"/>
        </a:p>
      </dgm:t>
    </dgm:pt>
    <dgm:pt modelId="{72CB3F09-03BD-422C-BEC0-C38285B2207F}" type="sibTrans" cxnId="{16EEC221-B196-416E-9956-E3713CAFE02B}">
      <dgm:prSet/>
      <dgm:spPr/>
      <dgm:t>
        <a:bodyPr/>
        <a:lstStyle/>
        <a:p>
          <a:endParaRPr lang="en-US"/>
        </a:p>
      </dgm:t>
    </dgm:pt>
    <dgm:pt modelId="{57A5B2D5-8D98-4591-96B1-144587AE6CCE}">
      <dgm:prSet phldrT="[Text]"/>
      <dgm:spPr/>
      <dgm:t>
        <a:bodyPr/>
        <a:lstStyle/>
        <a:p>
          <a:endParaRPr lang="en-US" dirty="0">
            <a:solidFill>
              <a:schemeClr val="bg1"/>
            </a:solidFill>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23C75D3C-8F8D-445A-A8CA-63A8B1545FDD}" type="parTrans" cxnId="{C4172759-B8FF-46E1-92CD-EE53C62B2757}">
      <dgm:prSet/>
      <dgm:spPr/>
      <dgm:t>
        <a:bodyPr/>
        <a:lstStyle/>
        <a:p>
          <a:endParaRPr lang="en-US"/>
        </a:p>
      </dgm:t>
    </dgm:pt>
    <dgm:pt modelId="{1C0CF99C-FFDF-4E0B-9A62-1EA7C6A64DC4}" type="sibTrans" cxnId="{C4172759-B8FF-46E1-92CD-EE53C62B2757}">
      <dgm:prSet/>
      <dgm:spPr/>
      <dgm:t>
        <a:bodyPr/>
        <a:lstStyle/>
        <a:p>
          <a:endParaRPr lang="en-US"/>
        </a:p>
      </dgm:t>
    </dgm:pt>
    <dgm:pt modelId="{8DCAA6F0-2C19-4B31-B795-6DC9A8768CB0}">
      <dgm:prSet phldrT="[Text]" custT="1"/>
      <dgm:spPr/>
      <dgm:t>
        <a:bodyPr/>
        <a:lstStyle/>
        <a:p>
          <a:r>
            <a:rPr lang="en-US" sz="1600" b="1" dirty="0" smtClean="0"/>
            <a:t>Student Assessment Process</a:t>
          </a:r>
          <a:endParaRPr lang="en-US" sz="16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8B39B3B5-4F5E-4F67-BB09-0CED87ED7374}" type="parTrans" cxnId="{C25A4577-3889-4AFF-A34A-D6B521331129}">
      <dgm:prSet/>
      <dgm:spPr/>
      <dgm:t>
        <a:bodyPr/>
        <a:lstStyle/>
        <a:p>
          <a:endParaRPr lang="en-US"/>
        </a:p>
      </dgm:t>
    </dgm:pt>
    <dgm:pt modelId="{E83628FA-AB66-487A-830E-84E20A567C3E}" type="sibTrans" cxnId="{C25A4577-3889-4AFF-A34A-D6B521331129}">
      <dgm:prSet/>
      <dgm:spPr/>
      <dgm:t>
        <a:bodyPr/>
        <a:lstStyle/>
        <a:p>
          <a:endParaRPr lang="en-US"/>
        </a:p>
      </dgm:t>
    </dgm:pt>
    <dgm:pt modelId="{942DB5F2-014F-45E5-9D7B-710CE2F9B752}">
      <dgm:prSet phldrT="[Text]"/>
      <dgm:spPr/>
      <dgm:t>
        <a:bodyPr/>
        <a:lstStyle/>
        <a:p>
          <a:endParaRPr lang="en-U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C2E08B5-B5EA-496D-804D-9BAD054A251F}" type="parTrans" cxnId="{7A36DDFE-2ADC-4255-B626-72B3AA5AB7DA}">
      <dgm:prSet/>
      <dgm:spPr/>
      <dgm:t>
        <a:bodyPr/>
        <a:lstStyle/>
        <a:p>
          <a:endParaRPr lang="en-US"/>
        </a:p>
      </dgm:t>
    </dgm:pt>
    <dgm:pt modelId="{A7CE6830-1FD6-49C8-A38C-13016C8E8565}" type="sibTrans" cxnId="{7A36DDFE-2ADC-4255-B626-72B3AA5AB7DA}">
      <dgm:prSet/>
      <dgm:spPr/>
      <dgm:t>
        <a:bodyPr/>
        <a:lstStyle/>
        <a:p>
          <a:endParaRPr lang="en-US"/>
        </a:p>
      </dgm:t>
    </dgm:pt>
    <dgm:pt modelId="{B1CB23EB-F27E-4CAD-9ABB-B2EA09BE6AEE}">
      <dgm:prSet phldrT="[Text]" custT="1"/>
      <dgm:spPr/>
      <dgm:t>
        <a:bodyPr/>
        <a:lstStyle/>
        <a:p>
          <a:r>
            <a:rPr lang="en-US" sz="1600" b="1" dirty="0" smtClean="0"/>
            <a:t>Parent Notification </a:t>
          </a:r>
        </a:p>
        <a:p>
          <a:r>
            <a:rPr lang="en-US" sz="1600" b="1" dirty="0" smtClean="0"/>
            <a:t>and Involvement</a:t>
          </a:r>
          <a:endParaRPr lang="en-US" sz="16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298B456-77CC-412B-B8B8-61AF46C02566}" type="parTrans" cxnId="{4BD5EAC6-A836-4AEE-9173-47AE375C44F6}">
      <dgm:prSet/>
      <dgm:spPr/>
      <dgm:t>
        <a:bodyPr/>
        <a:lstStyle/>
        <a:p>
          <a:endParaRPr lang="en-US"/>
        </a:p>
      </dgm:t>
    </dgm:pt>
    <dgm:pt modelId="{12BBDB3F-9028-4756-A5E5-3EB026DF859D}" type="sibTrans" cxnId="{4BD5EAC6-A836-4AEE-9173-47AE375C44F6}">
      <dgm:prSet/>
      <dgm:spPr/>
      <dgm:t>
        <a:bodyPr/>
        <a:lstStyle/>
        <a:p>
          <a:endParaRPr lang="en-US"/>
        </a:p>
      </dgm:t>
    </dgm:pt>
    <dgm:pt modelId="{2C5C62B7-80A1-4D3A-807C-DCF6E0074734}">
      <dgm:prSet phldrT="[Text]"/>
      <dgm:spPr/>
      <dgm:t>
        <a:bodyPr/>
        <a:lstStyle/>
        <a:p>
          <a:endParaRPr lang="en-US"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1FE809CA-8A9C-42C3-B7ED-EF2DAC785344}" type="parTrans" cxnId="{C3149D8B-3522-481E-8A40-620628DE59B5}">
      <dgm:prSet/>
      <dgm:spPr/>
      <dgm:t>
        <a:bodyPr/>
        <a:lstStyle/>
        <a:p>
          <a:endParaRPr lang="en-US"/>
        </a:p>
      </dgm:t>
    </dgm:pt>
    <dgm:pt modelId="{F1562574-C6E8-4110-B6B7-FB154B2BA4FA}" type="sibTrans" cxnId="{C3149D8B-3522-481E-8A40-620628DE59B5}">
      <dgm:prSet/>
      <dgm:spPr/>
      <dgm:t>
        <a:bodyPr/>
        <a:lstStyle/>
        <a:p>
          <a:endParaRPr lang="en-US"/>
        </a:p>
      </dgm:t>
    </dgm:pt>
    <dgm:pt modelId="{6974EF0F-D44B-4119-A4B9-EB69D5B25458}">
      <dgm:prSet custT="1"/>
      <dgm:spPr/>
      <dgm:t>
        <a:bodyPr/>
        <a:lstStyle/>
        <a:p>
          <a:r>
            <a:rPr lang="en-US" sz="1600" b="1" dirty="0" smtClean="0"/>
            <a:t>Intervention </a:t>
          </a:r>
        </a:p>
        <a:p>
          <a:r>
            <a:rPr lang="en-US" sz="1600" b="1" dirty="0" smtClean="0"/>
            <a:t>and Instructional Supports</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18F8E7D-92C1-432E-BCE2-A3B6A5E0E7A7}" type="parTrans" cxnId="{339B8C58-72D8-46F2-AD70-47F6AE1C865E}">
      <dgm:prSet/>
      <dgm:spPr/>
      <dgm:t>
        <a:bodyPr/>
        <a:lstStyle/>
        <a:p>
          <a:endParaRPr lang="en-US"/>
        </a:p>
      </dgm:t>
    </dgm:pt>
    <dgm:pt modelId="{BE42F16C-985E-462D-983E-37AF01E90260}" type="sibTrans" cxnId="{339B8C58-72D8-46F2-AD70-47F6AE1C865E}">
      <dgm:prSet/>
      <dgm:spPr/>
      <dgm:t>
        <a:bodyPr/>
        <a:lstStyle/>
        <a:p>
          <a:endParaRPr lang="en-US"/>
        </a:p>
      </dgm:t>
    </dgm:pt>
    <dgm:pt modelId="{E88062EB-6BFC-406C-8D01-27790CA74D67}">
      <dgm:prSet custT="1"/>
      <dgm:spPr/>
      <dgm:t>
        <a:bodyPr/>
        <a:lstStyle/>
        <a:p>
          <a:r>
            <a:rPr lang="en-US" sz="1600" b="1" dirty="0" smtClean="0"/>
            <a:t>Curriculum </a:t>
          </a:r>
        </a:p>
        <a:p>
          <a:r>
            <a:rPr lang="en-US" sz="1600" b="1" dirty="0" smtClean="0"/>
            <a:t>and Instruction System</a:t>
          </a:r>
          <a:endParaRPr lang="en-US" sz="16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80AE9B9-51EC-4117-A376-BB4F2B1E0A5C}" type="parTrans" cxnId="{3CF31EED-4905-4504-AAF1-FFCA3598E1F7}">
      <dgm:prSet/>
      <dgm:spPr/>
      <dgm:t>
        <a:bodyPr/>
        <a:lstStyle/>
        <a:p>
          <a:endParaRPr lang="en-US"/>
        </a:p>
      </dgm:t>
    </dgm:pt>
    <dgm:pt modelId="{7A5C4992-98ED-4A37-8F93-7EAAC031D4EB}" type="sibTrans" cxnId="{3CF31EED-4905-4504-AAF1-FFCA3598E1F7}">
      <dgm:prSet/>
      <dgm:spPr/>
      <dgm:t>
        <a:bodyPr/>
        <a:lstStyle/>
        <a:p>
          <a:endParaRPr lang="en-US"/>
        </a:p>
      </dgm:t>
    </dgm:pt>
    <dgm:pt modelId="{560E5B68-42D0-42C2-9B2D-17B84CAF7209}">
      <dgm:prSet custT="1"/>
      <dgm:spPr/>
      <dgm:t>
        <a:bodyPr/>
        <a:lstStyle/>
        <a:p>
          <a:r>
            <a:rPr lang="en-US" sz="1600" b="1" dirty="0" smtClean="0"/>
            <a:t>Student Support System </a:t>
          </a:r>
        </a:p>
        <a:p>
          <a:r>
            <a:rPr lang="en-US" sz="1600" b="1" dirty="0" smtClean="0"/>
            <a:t>for English Language Learners</a:t>
          </a:r>
          <a:endParaRPr lang="en-US" sz="16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4FD6E744-C971-4843-B2C0-8C2F2ECB1598}" type="parTrans" cxnId="{1588D1BB-B052-4FD0-A6E4-A1AE1A7EF765}">
      <dgm:prSet/>
      <dgm:spPr/>
      <dgm:t>
        <a:bodyPr/>
        <a:lstStyle/>
        <a:p>
          <a:endParaRPr lang="en-US"/>
        </a:p>
      </dgm:t>
    </dgm:pt>
    <dgm:pt modelId="{23C6DB45-8FD5-4CB8-A7A9-F8D6081874B9}" type="sibTrans" cxnId="{1588D1BB-B052-4FD0-A6E4-A1AE1A7EF765}">
      <dgm:prSet/>
      <dgm:spPr/>
      <dgm:t>
        <a:bodyPr/>
        <a:lstStyle/>
        <a:p>
          <a:endParaRPr lang="en-US"/>
        </a:p>
      </dgm:t>
    </dgm:pt>
    <dgm:pt modelId="{AF4433C0-7C37-428F-A05D-89BF366924EF}">
      <dgm:prSet custT="1"/>
      <dgm:spPr/>
      <dgm:t>
        <a:bodyPr/>
        <a:lstStyle/>
        <a:p>
          <a:r>
            <a:rPr lang="en-US" sz="1600" b="1" dirty="0" smtClean="0"/>
            <a:t>Annual Report</a:t>
          </a:r>
          <a:endParaRPr lang="en-US" sz="16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F214A285-F2DD-4916-94F9-556CA86EB922}" type="parTrans" cxnId="{AAFD610A-7E28-4D26-A2BB-A5F80603E8F4}">
      <dgm:prSet/>
      <dgm:spPr/>
      <dgm:t>
        <a:bodyPr/>
        <a:lstStyle/>
        <a:p>
          <a:endParaRPr lang="en-US"/>
        </a:p>
      </dgm:t>
    </dgm:pt>
    <dgm:pt modelId="{CF2D6061-F122-4BFF-BBCE-C65E02B2B5B4}" type="sibTrans" cxnId="{AAFD610A-7E28-4D26-A2BB-A5F80603E8F4}">
      <dgm:prSet/>
      <dgm:spPr/>
      <dgm:t>
        <a:bodyPr/>
        <a:lstStyle/>
        <a:p>
          <a:endParaRPr lang="en-US"/>
        </a:p>
      </dgm:t>
    </dgm:pt>
    <dgm:pt modelId="{F204BF89-2385-4887-9147-88499016913C}">
      <dgm:prSet/>
      <dgm:spPr/>
      <dgm:t>
        <a:bodyPr/>
        <a:lstStyle/>
        <a:p>
          <a:endParaRPr lang="en-US"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678AA914-2243-42B8-B0F5-A6321A878D4F}" type="parTrans" cxnId="{EAA576F8-0861-4158-9A80-4E60CC74CA2D}">
      <dgm:prSet/>
      <dgm:spPr/>
      <dgm:t>
        <a:bodyPr/>
        <a:lstStyle/>
        <a:p>
          <a:endParaRPr lang="en-US"/>
        </a:p>
      </dgm:t>
    </dgm:pt>
    <dgm:pt modelId="{855E490C-4C44-493A-AF50-360903B4D4F5}" type="sibTrans" cxnId="{EAA576F8-0861-4158-9A80-4E60CC74CA2D}">
      <dgm:prSet/>
      <dgm:spPr/>
      <dgm:t>
        <a:bodyPr/>
        <a:lstStyle/>
        <a:p>
          <a:endParaRPr lang="en-US"/>
        </a:p>
      </dgm:t>
    </dgm:pt>
    <dgm:pt modelId="{08E3E2A7-14A8-434B-AC67-AAE65FF1F723}">
      <dgm:prSet/>
      <dgm:spPr/>
      <dgm:t>
        <a:bodyPr/>
        <a:lstStyle/>
        <a:p>
          <a:endParaRPr lang="en-US"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E173A834-1BE6-41C2-8BBB-CE97DD20DA2D}" type="parTrans" cxnId="{9E8E8AB6-2E38-410B-94C4-35B85309D8AB}">
      <dgm:prSet/>
      <dgm:spPr/>
      <dgm:t>
        <a:bodyPr/>
        <a:lstStyle/>
        <a:p>
          <a:endParaRPr lang="en-US"/>
        </a:p>
      </dgm:t>
    </dgm:pt>
    <dgm:pt modelId="{C3657DB2-DFEB-4797-A08D-89D73E593754}" type="sibTrans" cxnId="{9E8E8AB6-2E38-410B-94C4-35B85309D8AB}">
      <dgm:prSet/>
      <dgm:spPr/>
      <dgm:t>
        <a:bodyPr/>
        <a:lstStyle/>
        <a:p>
          <a:endParaRPr lang="en-US"/>
        </a:p>
      </dgm:t>
    </dgm:pt>
    <dgm:pt modelId="{AA4FD681-22AD-4755-8F55-DFB17E977EAC}">
      <dgm:prSet/>
      <dgm:spPr/>
      <dgm:t>
        <a:bodyPr/>
        <a:lstStyle/>
        <a:p>
          <a:endParaRPr lang="en-US"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2709356A-1D69-48B8-9698-4E450E21C62D}" type="parTrans" cxnId="{71B09FFE-3686-4D7F-BDE8-6C5B7D73FC38}">
      <dgm:prSet/>
      <dgm:spPr/>
      <dgm:t>
        <a:bodyPr/>
        <a:lstStyle/>
        <a:p>
          <a:endParaRPr lang="en-US"/>
        </a:p>
      </dgm:t>
    </dgm:pt>
    <dgm:pt modelId="{41966DB1-7A0F-4191-AFE2-F81AA2BBD3AB}" type="sibTrans" cxnId="{71B09FFE-3686-4D7F-BDE8-6C5B7D73FC38}">
      <dgm:prSet/>
      <dgm:spPr/>
      <dgm:t>
        <a:bodyPr/>
        <a:lstStyle/>
        <a:p>
          <a:endParaRPr lang="en-US"/>
        </a:p>
      </dgm:t>
    </dgm:pt>
    <dgm:pt modelId="{A6409146-1F81-4CB3-9583-B96227D08608}">
      <dgm:prSet/>
      <dgm:spPr/>
      <dgm:t>
        <a:bodyPr/>
        <a:lstStyle/>
        <a:p>
          <a:endParaRPr lang="en-US"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10AFED78-FF13-4EF2-AB87-1D2AA57C315E}" type="parTrans" cxnId="{F5665804-63E8-42D8-A386-46547DE85BBD}">
      <dgm:prSet/>
      <dgm:spPr/>
      <dgm:t>
        <a:bodyPr/>
        <a:lstStyle/>
        <a:p>
          <a:endParaRPr lang="en-US"/>
        </a:p>
      </dgm:t>
    </dgm:pt>
    <dgm:pt modelId="{C820BAC9-5A83-47DE-9B52-2C0821F39653}" type="sibTrans" cxnId="{F5665804-63E8-42D8-A386-46547DE85BBD}">
      <dgm:prSet/>
      <dgm:spPr/>
      <dgm:t>
        <a:bodyPr/>
        <a:lstStyle/>
        <a:p>
          <a:endParaRPr lang="en-US"/>
        </a:p>
      </dgm:t>
    </dgm:pt>
    <dgm:pt modelId="{925FD120-5262-4155-9FD6-0D2A02563ABA}">
      <dgm:prSet/>
      <dgm:spPr/>
      <dgm:t>
        <a:bodyPr/>
        <a:lstStyle/>
        <a:p>
          <a:endParaRPr lang="en-US"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4673BEE-EF5E-4939-90A5-B76F9A424FCB}" type="parTrans" cxnId="{535FF0F1-6F1A-4357-9339-358E8229D21A}">
      <dgm:prSet/>
      <dgm:spPr/>
      <dgm:t>
        <a:bodyPr/>
        <a:lstStyle/>
        <a:p>
          <a:endParaRPr lang="en-US"/>
        </a:p>
      </dgm:t>
    </dgm:pt>
    <dgm:pt modelId="{687DD997-74BC-41AD-9A6A-B7D7315BDE1F}" type="sibTrans" cxnId="{535FF0F1-6F1A-4357-9339-358E8229D21A}">
      <dgm:prSet/>
      <dgm:spPr/>
      <dgm:t>
        <a:bodyPr/>
        <a:lstStyle/>
        <a:p>
          <a:endParaRPr lang="en-US"/>
        </a:p>
      </dgm:t>
    </dgm:pt>
    <dgm:pt modelId="{03BF0A9A-DC03-4344-B3ED-19C4F5C553F1}">
      <dgm:prSet phldrT="[Text]" custT="1"/>
      <dgm:spPr/>
      <dgm:t>
        <a:bodyPr/>
        <a:lstStyle/>
        <a:p>
          <a:r>
            <a:rPr lang="en-US" sz="1600" b="1" dirty="0" smtClean="0"/>
            <a:t>Professional Development on Literacy Instruction</a:t>
          </a:r>
          <a:endParaRPr lang="en-US" sz="1600" b="1" dirty="0"/>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B82E28D9-80BD-4E16-AAD5-36FC9C23B6E4}" type="sibTrans" cxnId="{182985C9-F3BC-4AD1-BE9B-2709E08610AE}">
      <dgm:prSet/>
      <dgm:spPr/>
      <dgm:t>
        <a:bodyPr/>
        <a:lstStyle/>
        <a:p>
          <a:endParaRPr lang="en-US"/>
        </a:p>
      </dgm:t>
    </dgm:pt>
    <dgm:pt modelId="{B4E18B51-FE0E-4D43-8E39-52353E20EC94}" type="parTrans" cxnId="{182985C9-F3BC-4AD1-BE9B-2709E08610AE}">
      <dgm:prSet/>
      <dgm:spPr/>
      <dgm:t>
        <a:bodyPr/>
        <a:lstStyle/>
        <a:p>
          <a:endParaRPr lang="en-US"/>
        </a:p>
      </dgm:t>
    </dgm:pt>
    <dgm:pt modelId="{EF788036-E698-4F54-8270-8A714DF0FBD9}" type="pres">
      <dgm:prSet presAssocID="{7CC8E258-1E7E-40FB-8D31-0EC87572C897}" presName="Name0" presStyleCnt="0">
        <dgm:presLayoutVars>
          <dgm:dir/>
          <dgm:animLvl val="lvl"/>
          <dgm:resizeHandles/>
        </dgm:presLayoutVars>
      </dgm:prSet>
      <dgm:spPr/>
      <dgm:t>
        <a:bodyPr/>
        <a:lstStyle/>
        <a:p>
          <a:endParaRPr lang="en-US"/>
        </a:p>
      </dgm:t>
    </dgm:pt>
    <dgm:pt modelId="{2FB2049C-804F-4389-BE19-D6CDAE16465B}" type="pres">
      <dgm:prSet presAssocID="{B567BCFB-A925-4946-8AE6-049D9DD3BB70}" presName="linNode" presStyleCnt="0"/>
      <dgm:spPr/>
    </dgm:pt>
    <dgm:pt modelId="{6EFB6514-64F4-4C14-AA72-5AFAE39B8D1D}" type="pres">
      <dgm:prSet presAssocID="{B567BCFB-A925-4946-8AE6-049D9DD3BB70}" presName="parentShp" presStyleLbl="node1" presStyleIdx="0" presStyleCnt="8" custScaleX="184627">
        <dgm:presLayoutVars>
          <dgm:bulletEnabled val="1"/>
        </dgm:presLayoutVars>
      </dgm:prSet>
      <dgm:spPr/>
      <dgm:t>
        <a:bodyPr/>
        <a:lstStyle/>
        <a:p>
          <a:endParaRPr lang="en-US"/>
        </a:p>
      </dgm:t>
    </dgm:pt>
    <dgm:pt modelId="{5734DF82-3D51-462B-91F7-4E5B0155C631}" type="pres">
      <dgm:prSet presAssocID="{B567BCFB-A925-4946-8AE6-049D9DD3BB70}" presName="childShp" presStyleLbl="bgAccFollowNode1" presStyleIdx="0" presStyleCnt="8" custScaleX="43582">
        <dgm:presLayoutVars>
          <dgm:bulletEnabled val="1"/>
        </dgm:presLayoutVars>
      </dgm:prSet>
      <dgm:spPr/>
      <dgm:t>
        <a:bodyPr/>
        <a:lstStyle/>
        <a:p>
          <a:endParaRPr lang="en-US"/>
        </a:p>
      </dgm:t>
    </dgm:pt>
    <dgm:pt modelId="{8AD630E7-38B5-43A6-B87C-756996D646CD}" type="pres">
      <dgm:prSet presAssocID="{72CB3F09-03BD-422C-BEC0-C38285B2207F}" presName="spacing" presStyleCnt="0"/>
      <dgm:spPr/>
    </dgm:pt>
    <dgm:pt modelId="{D38529D1-7B8D-4315-A5F1-3F77356896C4}" type="pres">
      <dgm:prSet presAssocID="{8DCAA6F0-2C19-4B31-B795-6DC9A8768CB0}" presName="linNode" presStyleCnt="0"/>
      <dgm:spPr/>
    </dgm:pt>
    <dgm:pt modelId="{8FEA8E87-B0EF-4304-8C14-2E55053DCAFB}" type="pres">
      <dgm:prSet presAssocID="{8DCAA6F0-2C19-4B31-B795-6DC9A8768CB0}" presName="parentShp" presStyleLbl="node1" presStyleIdx="1" presStyleCnt="8" custScaleX="210424">
        <dgm:presLayoutVars>
          <dgm:bulletEnabled val="1"/>
        </dgm:presLayoutVars>
      </dgm:prSet>
      <dgm:spPr/>
      <dgm:t>
        <a:bodyPr/>
        <a:lstStyle/>
        <a:p>
          <a:endParaRPr lang="en-US"/>
        </a:p>
      </dgm:t>
    </dgm:pt>
    <dgm:pt modelId="{2041B55F-F490-4FA6-BF5C-97CEC83DE455}" type="pres">
      <dgm:prSet presAssocID="{8DCAA6F0-2C19-4B31-B795-6DC9A8768CB0}" presName="childShp" presStyleLbl="bgAccFollowNode1" presStyleIdx="1" presStyleCnt="8" custScaleX="50647">
        <dgm:presLayoutVars>
          <dgm:bulletEnabled val="1"/>
        </dgm:presLayoutVars>
      </dgm:prSet>
      <dgm:spPr/>
      <dgm:t>
        <a:bodyPr/>
        <a:lstStyle/>
        <a:p>
          <a:endParaRPr lang="en-US"/>
        </a:p>
      </dgm:t>
    </dgm:pt>
    <dgm:pt modelId="{CBB43702-2EE2-435F-9AE8-BDB3F27816E2}" type="pres">
      <dgm:prSet presAssocID="{E83628FA-AB66-487A-830E-84E20A567C3E}" presName="spacing" presStyleCnt="0"/>
      <dgm:spPr/>
    </dgm:pt>
    <dgm:pt modelId="{A33F212D-FF27-4C5E-95B4-4900C761708A}" type="pres">
      <dgm:prSet presAssocID="{B1CB23EB-F27E-4CAD-9ABB-B2EA09BE6AEE}" presName="linNode" presStyleCnt="0"/>
      <dgm:spPr/>
    </dgm:pt>
    <dgm:pt modelId="{64008A90-B991-4102-9597-1CB0318BF01E}" type="pres">
      <dgm:prSet presAssocID="{B1CB23EB-F27E-4CAD-9ABB-B2EA09BE6AEE}" presName="parentShp" presStyleLbl="node1" presStyleIdx="2" presStyleCnt="8" custScaleX="401245">
        <dgm:presLayoutVars>
          <dgm:bulletEnabled val="1"/>
        </dgm:presLayoutVars>
      </dgm:prSet>
      <dgm:spPr/>
      <dgm:t>
        <a:bodyPr/>
        <a:lstStyle/>
        <a:p>
          <a:endParaRPr lang="en-US"/>
        </a:p>
      </dgm:t>
    </dgm:pt>
    <dgm:pt modelId="{7519B250-AEB5-4EDC-910E-32350147A976}" type="pres">
      <dgm:prSet presAssocID="{B1CB23EB-F27E-4CAD-9ABB-B2EA09BE6AEE}" presName="childShp" presStyleLbl="bgAccFollowNode1" presStyleIdx="2" presStyleCnt="8">
        <dgm:presLayoutVars>
          <dgm:bulletEnabled val="1"/>
        </dgm:presLayoutVars>
      </dgm:prSet>
      <dgm:spPr/>
      <dgm:t>
        <a:bodyPr/>
        <a:lstStyle/>
        <a:p>
          <a:endParaRPr lang="en-US"/>
        </a:p>
      </dgm:t>
    </dgm:pt>
    <dgm:pt modelId="{9BED4222-A1D4-44CD-9799-528D6A31B4AF}" type="pres">
      <dgm:prSet presAssocID="{12BBDB3F-9028-4756-A5E5-3EB026DF859D}" presName="spacing" presStyleCnt="0"/>
      <dgm:spPr/>
    </dgm:pt>
    <dgm:pt modelId="{55E550FA-CE12-4296-94CE-F5A33520790C}" type="pres">
      <dgm:prSet presAssocID="{6974EF0F-D44B-4119-A4B9-EB69D5B25458}" presName="linNode" presStyleCnt="0"/>
      <dgm:spPr/>
    </dgm:pt>
    <dgm:pt modelId="{AC6335DF-C5B2-4AD5-BF95-FEF374EDCB4B}" type="pres">
      <dgm:prSet presAssocID="{6974EF0F-D44B-4119-A4B9-EB69D5B25458}" presName="parentShp" presStyleLbl="node1" presStyleIdx="3" presStyleCnt="8" custScaleX="387982">
        <dgm:presLayoutVars>
          <dgm:bulletEnabled val="1"/>
        </dgm:presLayoutVars>
      </dgm:prSet>
      <dgm:spPr/>
      <dgm:t>
        <a:bodyPr/>
        <a:lstStyle/>
        <a:p>
          <a:endParaRPr lang="en-US"/>
        </a:p>
      </dgm:t>
    </dgm:pt>
    <dgm:pt modelId="{FE17DFCF-4BBA-49F1-86EA-FECC803ED1A3}" type="pres">
      <dgm:prSet presAssocID="{6974EF0F-D44B-4119-A4B9-EB69D5B25458}" presName="childShp" presStyleLbl="bgAccFollowNode1" presStyleIdx="3" presStyleCnt="8">
        <dgm:presLayoutVars>
          <dgm:bulletEnabled val="1"/>
        </dgm:presLayoutVars>
      </dgm:prSet>
      <dgm:spPr/>
      <dgm:t>
        <a:bodyPr/>
        <a:lstStyle/>
        <a:p>
          <a:endParaRPr lang="en-US"/>
        </a:p>
      </dgm:t>
    </dgm:pt>
    <dgm:pt modelId="{04BF5908-B9EE-4C36-AC1E-AFEBB74B4149}" type="pres">
      <dgm:prSet presAssocID="{BE42F16C-985E-462D-983E-37AF01E90260}" presName="spacing" presStyleCnt="0"/>
      <dgm:spPr/>
    </dgm:pt>
    <dgm:pt modelId="{C918A5F3-F718-436E-9496-44CA2382BBA7}" type="pres">
      <dgm:prSet presAssocID="{03BF0A9A-DC03-4344-B3ED-19C4F5C553F1}" presName="linNode" presStyleCnt="0"/>
      <dgm:spPr/>
    </dgm:pt>
    <dgm:pt modelId="{4A40932D-3903-4CDC-BA50-580D5CB2ACB3}" type="pres">
      <dgm:prSet presAssocID="{03BF0A9A-DC03-4344-B3ED-19C4F5C553F1}" presName="parentShp" presStyleLbl="node1" presStyleIdx="4" presStyleCnt="8" custScaleX="392081">
        <dgm:presLayoutVars>
          <dgm:bulletEnabled val="1"/>
        </dgm:presLayoutVars>
      </dgm:prSet>
      <dgm:spPr/>
      <dgm:t>
        <a:bodyPr/>
        <a:lstStyle/>
        <a:p>
          <a:endParaRPr lang="en-US"/>
        </a:p>
      </dgm:t>
    </dgm:pt>
    <dgm:pt modelId="{00DBA8FA-4BDF-4E14-86CA-5343FC27BD1B}" type="pres">
      <dgm:prSet presAssocID="{03BF0A9A-DC03-4344-B3ED-19C4F5C553F1}" presName="childShp" presStyleLbl="bgAccFollowNode1" presStyleIdx="4" presStyleCnt="8">
        <dgm:presLayoutVars>
          <dgm:bulletEnabled val="1"/>
        </dgm:presLayoutVars>
      </dgm:prSet>
      <dgm:spPr/>
      <dgm:t>
        <a:bodyPr/>
        <a:lstStyle/>
        <a:p>
          <a:endParaRPr lang="en-US"/>
        </a:p>
      </dgm:t>
    </dgm:pt>
    <dgm:pt modelId="{BF16FD4A-8476-47A4-A22C-7EB21C0D4DB4}" type="pres">
      <dgm:prSet presAssocID="{B82E28D9-80BD-4E16-AAD5-36FC9C23B6E4}" presName="spacing" presStyleCnt="0"/>
      <dgm:spPr/>
    </dgm:pt>
    <dgm:pt modelId="{54628EF4-37FA-40ED-B7D7-09ADF9D05AD8}" type="pres">
      <dgm:prSet presAssocID="{E88062EB-6BFC-406C-8D01-27790CA74D67}" presName="linNode" presStyleCnt="0"/>
      <dgm:spPr/>
    </dgm:pt>
    <dgm:pt modelId="{B692270A-C785-4E05-8EF5-844033CB671F}" type="pres">
      <dgm:prSet presAssocID="{E88062EB-6BFC-406C-8D01-27790CA74D67}" presName="parentShp" presStyleLbl="node1" presStyleIdx="5" presStyleCnt="8" custScaleX="387037">
        <dgm:presLayoutVars>
          <dgm:bulletEnabled val="1"/>
        </dgm:presLayoutVars>
      </dgm:prSet>
      <dgm:spPr/>
      <dgm:t>
        <a:bodyPr/>
        <a:lstStyle/>
        <a:p>
          <a:endParaRPr lang="en-US"/>
        </a:p>
      </dgm:t>
    </dgm:pt>
    <dgm:pt modelId="{E0C3A113-A02E-4A5A-B826-CD3C2FF8E006}" type="pres">
      <dgm:prSet presAssocID="{E88062EB-6BFC-406C-8D01-27790CA74D67}" presName="childShp" presStyleLbl="bgAccFollowNode1" presStyleIdx="5" presStyleCnt="8">
        <dgm:presLayoutVars>
          <dgm:bulletEnabled val="1"/>
        </dgm:presLayoutVars>
      </dgm:prSet>
      <dgm:spPr/>
      <dgm:t>
        <a:bodyPr/>
        <a:lstStyle/>
        <a:p>
          <a:endParaRPr lang="en-US"/>
        </a:p>
      </dgm:t>
    </dgm:pt>
    <dgm:pt modelId="{4EBC03CA-09E9-4C1C-A2E5-8B39FA02D662}" type="pres">
      <dgm:prSet presAssocID="{7A5C4992-98ED-4A37-8F93-7EAAC031D4EB}" presName="spacing" presStyleCnt="0"/>
      <dgm:spPr/>
    </dgm:pt>
    <dgm:pt modelId="{C1521261-606B-4388-A01A-CC29DF8553C7}" type="pres">
      <dgm:prSet presAssocID="{560E5B68-42D0-42C2-9B2D-17B84CAF7209}" presName="linNode" presStyleCnt="0"/>
      <dgm:spPr/>
    </dgm:pt>
    <dgm:pt modelId="{55FC3919-9996-4DF5-9C66-2E080B21A3AF}" type="pres">
      <dgm:prSet presAssocID="{560E5B68-42D0-42C2-9B2D-17B84CAF7209}" presName="parentShp" presStyleLbl="node1" presStyleIdx="6" presStyleCnt="8" custScaleX="385171">
        <dgm:presLayoutVars>
          <dgm:bulletEnabled val="1"/>
        </dgm:presLayoutVars>
      </dgm:prSet>
      <dgm:spPr/>
      <dgm:t>
        <a:bodyPr/>
        <a:lstStyle/>
        <a:p>
          <a:endParaRPr lang="en-US"/>
        </a:p>
      </dgm:t>
    </dgm:pt>
    <dgm:pt modelId="{777443A5-30BB-43AF-8BC0-B32E15679D8B}" type="pres">
      <dgm:prSet presAssocID="{560E5B68-42D0-42C2-9B2D-17B84CAF7209}" presName="childShp" presStyleLbl="bgAccFollowNode1" presStyleIdx="6" presStyleCnt="8">
        <dgm:presLayoutVars>
          <dgm:bulletEnabled val="1"/>
        </dgm:presLayoutVars>
      </dgm:prSet>
      <dgm:spPr/>
      <dgm:t>
        <a:bodyPr/>
        <a:lstStyle/>
        <a:p>
          <a:endParaRPr lang="en-US"/>
        </a:p>
      </dgm:t>
    </dgm:pt>
    <dgm:pt modelId="{0F4E7DFF-B68E-4B8E-8B83-FFBACD66AE47}" type="pres">
      <dgm:prSet presAssocID="{23C6DB45-8FD5-4CB8-A7A9-F8D6081874B9}" presName="spacing" presStyleCnt="0"/>
      <dgm:spPr/>
    </dgm:pt>
    <dgm:pt modelId="{82626ED2-DC00-4517-9EA6-2115913AFE59}" type="pres">
      <dgm:prSet presAssocID="{AF4433C0-7C37-428F-A05D-89BF366924EF}" presName="linNode" presStyleCnt="0"/>
      <dgm:spPr/>
    </dgm:pt>
    <dgm:pt modelId="{9B5D9CBA-C591-4EFF-A41D-183769946986}" type="pres">
      <dgm:prSet presAssocID="{AF4433C0-7C37-428F-A05D-89BF366924EF}" presName="parentShp" presStyleLbl="node1" presStyleIdx="7" presStyleCnt="8" custScaleX="387037">
        <dgm:presLayoutVars>
          <dgm:bulletEnabled val="1"/>
        </dgm:presLayoutVars>
      </dgm:prSet>
      <dgm:spPr/>
      <dgm:t>
        <a:bodyPr/>
        <a:lstStyle/>
        <a:p>
          <a:endParaRPr lang="en-US"/>
        </a:p>
      </dgm:t>
    </dgm:pt>
    <dgm:pt modelId="{6875E5EC-390A-44E0-B235-31E86F122EAF}" type="pres">
      <dgm:prSet presAssocID="{AF4433C0-7C37-428F-A05D-89BF366924EF}" presName="childShp" presStyleLbl="bgAccFollowNode1" presStyleIdx="7" presStyleCnt="8">
        <dgm:presLayoutVars>
          <dgm:bulletEnabled val="1"/>
        </dgm:presLayoutVars>
      </dgm:prSet>
      <dgm:spPr/>
      <dgm:t>
        <a:bodyPr/>
        <a:lstStyle/>
        <a:p>
          <a:endParaRPr lang="en-US"/>
        </a:p>
      </dgm:t>
    </dgm:pt>
  </dgm:ptLst>
  <dgm:cxnLst>
    <dgm:cxn modelId="{EAA576F8-0861-4158-9A80-4E60CC74CA2D}" srcId="{6974EF0F-D44B-4119-A4B9-EB69D5B25458}" destId="{F204BF89-2385-4887-9147-88499016913C}" srcOrd="0" destOrd="0" parTransId="{678AA914-2243-42B8-B0F5-A6321A878D4F}" sibTransId="{855E490C-4C44-493A-AF50-360903B4D4F5}"/>
    <dgm:cxn modelId="{1588D1BB-B052-4FD0-A6E4-A1AE1A7EF765}" srcId="{7CC8E258-1E7E-40FB-8D31-0EC87572C897}" destId="{560E5B68-42D0-42C2-9B2D-17B84CAF7209}" srcOrd="6" destOrd="0" parTransId="{4FD6E744-C971-4843-B2C0-8C2F2ECB1598}" sibTransId="{23C6DB45-8FD5-4CB8-A7A9-F8D6081874B9}"/>
    <dgm:cxn modelId="{C3149D8B-3522-481E-8A40-620628DE59B5}" srcId="{B1CB23EB-F27E-4CAD-9ABB-B2EA09BE6AEE}" destId="{2C5C62B7-80A1-4D3A-807C-DCF6E0074734}" srcOrd="0" destOrd="0" parTransId="{1FE809CA-8A9C-42C3-B7ED-EF2DAC785344}" sibTransId="{F1562574-C6E8-4110-B6B7-FB154B2BA4FA}"/>
    <dgm:cxn modelId="{9E8E8AB6-2E38-410B-94C4-35B85309D8AB}" srcId="{03BF0A9A-DC03-4344-B3ED-19C4F5C553F1}" destId="{08E3E2A7-14A8-434B-AC67-AAE65FF1F723}" srcOrd="0" destOrd="0" parTransId="{E173A834-1BE6-41C2-8BBB-CE97DD20DA2D}" sibTransId="{C3657DB2-DFEB-4797-A08D-89D73E593754}"/>
    <dgm:cxn modelId="{339B8C58-72D8-46F2-AD70-47F6AE1C865E}" srcId="{7CC8E258-1E7E-40FB-8D31-0EC87572C897}" destId="{6974EF0F-D44B-4119-A4B9-EB69D5B25458}" srcOrd="3" destOrd="0" parTransId="{818F8E7D-92C1-432E-BCE2-A3B6A5E0E7A7}" sibTransId="{BE42F16C-985E-462D-983E-37AF01E90260}"/>
    <dgm:cxn modelId="{62180D5C-2EB8-4FC8-926F-5D98053ACCD2}" type="presOf" srcId="{08E3E2A7-14A8-434B-AC67-AAE65FF1F723}" destId="{00DBA8FA-4BDF-4E14-86CA-5343FC27BD1B}" srcOrd="0" destOrd="0" presId="urn:microsoft.com/office/officeart/2005/8/layout/vList6"/>
    <dgm:cxn modelId="{8AE844B5-6F27-4870-9DD2-5857DFC1FDA4}" type="presOf" srcId="{8DCAA6F0-2C19-4B31-B795-6DC9A8768CB0}" destId="{8FEA8E87-B0EF-4304-8C14-2E55053DCAFB}" srcOrd="0" destOrd="0" presId="urn:microsoft.com/office/officeart/2005/8/layout/vList6"/>
    <dgm:cxn modelId="{00812872-81A8-498B-972D-F669DFC9E56B}" type="presOf" srcId="{B567BCFB-A925-4946-8AE6-049D9DD3BB70}" destId="{6EFB6514-64F4-4C14-AA72-5AFAE39B8D1D}" srcOrd="0" destOrd="0" presId="urn:microsoft.com/office/officeart/2005/8/layout/vList6"/>
    <dgm:cxn modelId="{696CB29D-3BC0-41A2-8F07-9F177F553F3A}" type="presOf" srcId="{B1CB23EB-F27E-4CAD-9ABB-B2EA09BE6AEE}" destId="{64008A90-B991-4102-9597-1CB0318BF01E}" srcOrd="0" destOrd="0" presId="urn:microsoft.com/office/officeart/2005/8/layout/vList6"/>
    <dgm:cxn modelId="{1F4F5E7E-D4EA-41A5-A2FF-1FB79D6A7105}" type="presOf" srcId="{AA4FD681-22AD-4755-8F55-DFB17E977EAC}" destId="{E0C3A113-A02E-4A5A-B826-CD3C2FF8E006}" srcOrd="0" destOrd="0" presId="urn:microsoft.com/office/officeart/2005/8/layout/vList6"/>
    <dgm:cxn modelId="{7A36DDFE-2ADC-4255-B626-72B3AA5AB7DA}" srcId="{8DCAA6F0-2C19-4B31-B795-6DC9A8768CB0}" destId="{942DB5F2-014F-45E5-9D7B-710CE2F9B752}" srcOrd="0" destOrd="0" parTransId="{0C2E08B5-B5EA-496D-804D-9BAD054A251F}" sibTransId="{A7CE6830-1FD6-49C8-A38C-13016C8E8565}"/>
    <dgm:cxn modelId="{3B258E74-3654-4152-A926-C5593D25F1A0}" type="presOf" srcId="{7CC8E258-1E7E-40FB-8D31-0EC87572C897}" destId="{EF788036-E698-4F54-8270-8A714DF0FBD9}" srcOrd="0" destOrd="0" presId="urn:microsoft.com/office/officeart/2005/8/layout/vList6"/>
    <dgm:cxn modelId="{AAFD610A-7E28-4D26-A2BB-A5F80603E8F4}" srcId="{7CC8E258-1E7E-40FB-8D31-0EC87572C897}" destId="{AF4433C0-7C37-428F-A05D-89BF366924EF}" srcOrd="7" destOrd="0" parTransId="{F214A285-F2DD-4916-94F9-556CA86EB922}" sibTransId="{CF2D6061-F122-4BFF-BBCE-C65E02B2B5B4}"/>
    <dgm:cxn modelId="{B4A5EC6C-96A6-4C9A-A1CB-32844C8BFB4F}" type="presOf" srcId="{03BF0A9A-DC03-4344-B3ED-19C4F5C553F1}" destId="{4A40932D-3903-4CDC-BA50-580D5CB2ACB3}" srcOrd="0" destOrd="0" presId="urn:microsoft.com/office/officeart/2005/8/layout/vList6"/>
    <dgm:cxn modelId="{C6CA316C-D865-43DD-8AE1-2BD2643736C4}" type="presOf" srcId="{E88062EB-6BFC-406C-8D01-27790CA74D67}" destId="{B692270A-C785-4E05-8EF5-844033CB671F}" srcOrd="0" destOrd="0" presId="urn:microsoft.com/office/officeart/2005/8/layout/vList6"/>
    <dgm:cxn modelId="{C36A79AC-7118-4959-9C66-08A75BE49BAF}" type="presOf" srcId="{F204BF89-2385-4887-9147-88499016913C}" destId="{FE17DFCF-4BBA-49F1-86EA-FECC803ED1A3}" srcOrd="0" destOrd="0" presId="urn:microsoft.com/office/officeart/2005/8/layout/vList6"/>
    <dgm:cxn modelId="{E4DCFE96-28D0-4D8D-8634-E161C40976D5}" type="presOf" srcId="{2C5C62B7-80A1-4D3A-807C-DCF6E0074734}" destId="{7519B250-AEB5-4EDC-910E-32350147A976}" srcOrd="0" destOrd="0" presId="urn:microsoft.com/office/officeart/2005/8/layout/vList6"/>
    <dgm:cxn modelId="{D980CAFA-2480-442B-9000-E7232E0C27EA}" type="presOf" srcId="{6974EF0F-D44B-4119-A4B9-EB69D5B25458}" destId="{AC6335DF-C5B2-4AD5-BF95-FEF374EDCB4B}" srcOrd="0" destOrd="0" presId="urn:microsoft.com/office/officeart/2005/8/layout/vList6"/>
    <dgm:cxn modelId="{535FF0F1-6F1A-4357-9339-358E8229D21A}" srcId="{AF4433C0-7C37-428F-A05D-89BF366924EF}" destId="{925FD120-5262-4155-9FD6-0D2A02563ABA}" srcOrd="0" destOrd="0" parTransId="{D4673BEE-EF5E-4939-90A5-B76F9A424FCB}" sibTransId="{687DD997-74BC-41AD-9A6A-B7D7315BDE1F}"/>
    <dgm:cxn modelId="{2DCA0322-6C68-40C6-9F2A-263783382A81}" type="presOf" srcId="{57A5B2D5-8D98-4591-96B1-144587AE6CCE}" destId="{5734DF82-3D51-462B-91F7-4E5B0155C631}" srcOrd="0" destOrd="0" presId="urn:microsoft.com/office/officeart/2005/8/layout/vList6"/>
    <dgm:cxn modelId="{71B09FFE-3686-4D7F-BDE8-6C5B7D73FC38}" srcId="{E88062EB-6BFC-406C-8D01-27790CA74D67}" destId="{AA4FD681-22AD-4755-8F55-DFB17E977EAC}" srcOrd="0" destOrd="0" parTransId="{2709356A-1D69-48B8-9698-4E450E21C62D}" sibTransId="{41966DB1-7A0F-4191-AFE2-F81AA2BBD3AB}"/>
    <dgm:cxn modelId="{E863945C-46FD-4216-A18F-6C947F1C6A1E}" type="presOf" srcId="{942DB5F2-014F-45E5-9D7B-710CE2F9B752}" destId="{2041B55F-F490-4FA6-BF5C-97CEC83DE455}" srcOrd="0" destOrd="0" presId="urn:microsoft.com/office/officeart/2005/8/layout/vList6"/>
    <dgm:cxn modelId="{F37AC3D0-BA54-47EC-A3B5-D444F10A75A1}" type="presOf" srcId="{925FD120-5262-4155-9FD6-0D2A02563ABA}" destId="{6875E5EC-390A-44E0-B235-31E86F122EAF}" srcOrd="0" destOrd="0" presId="urn:microsoft.com/office/officeart/2005/8/layout/vList6"/>
    <dgm:cxn modelId="{182985C9-F3BC-4AD1-BE9B-2709E08610AE}" srcId="{7CC8E258-1E7E-40FB-8D31-0EC87572C897}" destId="{03BF0A9A-DC03-4344-B3ED-19C4F5C553F1}" srcOrd="4" destOrd="0" parTransId="{B4E18B51-FE0E-4D43-8E39-52353E20EC94}" sibTransId="{B82E28D9-80BD-4E16-AAD5-36FC9C23B6E4}"/>
    <dgm:cxn modelId="{C25A4577-3889-4AFF-A34A-D6B521331129}" srcId="{7CC8E258-1E7E-40FB-8D31-0EC87572C897}" destId="{8DCAA6F0-2C19-4B31-B795-6DC9A8768CB0}" srcOrd="1" destOrd="0" parTransId="{8B39B3B5-4F5E-4F67-BB09-0CED87ED7374}" sibTransId="{E83628FA-AB66-487A-830E-84E20A567C3E}"/>
    <dgm:cxn modelId="{4BD5EAC6-A836-4AEE-9173-47AE375C44F6}" srcId="{7CC8E258-1E7E-40FB-8D31-0EC87572C897}" destId="{B1CB23EB-F27E-4CAD-9ABB-B2EA09BE6AEE}" srcOrd="2" destOrd="0" parTransId="{3298B456-77CC-412B-B8B8-61AF46C02566}" sibTransId="{12BBDB3F-9028-4756-A5E5-3EB026DF859D}"/>
    <dgm:cxn modelId="{3CF31EED-4905-4504-AAF1-FFCA3598E1F7}" srcId="{7CC8E258-1E7E-40FB-8D31-0EC87572C897}" destId="{E88062EB-6BFC-406C-8D01-27790CA74D67}" srcOrd="5" destOrd="0" parTransId="{C80AE9B9-51EC-4117-A376-BB4F2B1E0A5C}" sibTransId="{7A5C4992-98ED-4A37-8F93-7EAAC031D4EB}"/>
    <dgm:cxn modelId="{F5665804-63E8-42D8-A386-46547DE85BBD}" srcId="{560E5B68-42D0-42C2-9B2D-17B84CAF7209}" destId="{A6409146-1F81-4CB3-9583-B96227D08608}" srcOrd="0" destOrd="0" parTransId="{10AFED78-FF13-4EF2-AB87-1D2AA57C315E}" sibTransId="{C820BAC9-5A83-47DE-9B52-2C0821F39653}"/>
    <dgm:cxn modelId="{32F6F0E7-E8AE-43E9-8EF6-C5BAB976D570}" type="presOf" srcId="{560E5B68-42D0-42C2-9B2D-17B84CAF7209}" destId="{55FC3919-9996-4DF5-9C66-2E080B21A3AF}" srcOrd="0" destOrd="0" presId="urn:microsoft.com/office/officeart/2005/8/layout/vList6"/>
    <dgm:cxn modelId="{29D23D6E-ECBF-4151-A7AF-82360DCAE3CD}" type="presOf" srcId="{A6409146-1F81-4CB3-9583-B96227D08608}" destId="{777443A5-30BB-43AF-8BC0-B32E15679D8B}" srcOrd="0" destOrd="0" presId="urn:microsoft.com/office/officeart/2005/8/layout/vList6"/>
    <dgm:cxn modelId="{C4172759-B8FF-46E1-92CD-EE53C62B2757}" srcId="{B567BCFB-A925-4946-8AE6-049D9DD3BB70}" destId="{57A5B2D5-8D98-4591-96B1-144587AE6CCE}" srcOrd="0" destOrd="0" parTransId="{23C75D3C-8F8D-445A-A8CA-63A8B1545FDD}" sibTransId="{1C0CF99C-FFDF-4E0B-9A62-1EA7C6A64DC4}"/>
    <dgm:cxn modelId="{16EEC221-B196-416E-9956-E3713CAFE02B}" srcId="{7CC8E258-1E7E-40FB-8D31-0EC87572C897}" destId="{B567BCFB-A925-4946-8AE6-049D9DD3BB70}" srcOrd="0" destOrd="0" parTransId="{930AB635-77A9-4CBD-88C7-55F50F1BFCB2}" sibTransId="{72CB3F09-03BD-422C-BEC0-C38285B2207F}"/>
    <dgm:cxn modelId="{48F4CD32-9F79-4455-87EF-F2B850C4EDFF}" type="presOf" srcId="{AF4433C0-7C37-428F-A05D-89BF366924EF}" destId="{9B5D9CBA-C591-4EFF-A41D-183769946986}" srcOrd="0" destOrd="0" presId="urn:microsoft.com/office/officeart/2005/8/layout/vList6"/>
    <dgm:cxn modelId="{AC9A3662-794B-4F5B-831B-33BB7A51F28C}" type="presParOf" srcId="{EF788036-E698-4F54-8270-8A714DF0FBD9}" destId="{2FB2049C-804F-4389-BE19-D6CDAE16465B}" srcOrd="0" destOrd="0" presId="urn:microsoft.com/office/officeart/2005/8/layout/vList6"/>
    <dgm:cxn modelId="{6D505FDE-8EA9-4E8B-B7D7-9949E66352B1}" type="presParOf" srcId="{2FB2049C-804F-4389-BE19-D6CDAE16465B}" destId="{6EFB6514-64F4-4C14-AA72-5AFAE39B8D1D}" srcOrd="0" destOrd="0" presId="urn:microsoft.com/office/officeart/2005/8/layout/vList6"/>
    <dgm:cxn modelId="{C9E20306-4079-4BA4-ABE2-93A7AF2CAEFF}" type="presParOf" srcId="{2FB2049C-804F-4389-BE19-D6CDAE16465B}" destId="{5734DF82-3D51-462B-91F7-4E5B0155C631}" srcOrd="1" destOrd="0" presId="urn:microsoft.com/office/officeart/2005/8/layout/vList6"/>
    <dgm:cxn modelId="{A2BD7E86-AB42-4CB8-B5B0-652E0BE690E7}" type="presParOf" srcId="{EF788036-E698-4F54-8270-8A714DF0FBD9}" destId="{8AD630E7-38B5-43A6-B87C-756996D646CD}" srcOrd="1" destOrd="0" presId="urn:microsoft.com/office/officeart/2005/8/layout/vList6"/>
    <dgm:cxn modelId="{4A78EBD1-4E09-47CD-8D24-3A577759E1A3}" type="presParOf" srcId="{EF788036-E698-4F54-8270-8A714DF0FBD9}" destId="{D38529D1-7B8D-4315-A5F1-3F77356896C4}" srcOrd="2" destOrd="0" presId="urn:microsoft.com/office/officeart/2005/8/layout/vList6"/>
    <dgm:cxn modelId="{658A492A-E562-4403-BFC2-E44BCC08F42A}" type="presParOf" srcId="{D38529D1-7B8D-4315-A5F1-3F77356896C4}" destId="{8FEA8E87-B0EF-4304-8C14-2E55053DCAFB}" srcOrd="0" destOrd="0" presId="urn:microsoft.com/office/officeart/2005/8/layout/vList6"/>
    <dgm:cxn modelId="{CD16055E-6412-4B42-9B71-5A57B790E869}" type="presParOf" srcId="{D38529D1-7B8D-4315-A5F1-3F77356896C4}" destId="{2041B55F-F490-4FA6-BF5C-97CEC83DE455}" srcOrd="1" destOrd="0" presId="urn:microsoft.com/office/officeart/2005/8/layout/vList6"/>
    <dgm:cxn modelId="{AEB6A95C-F188-4E9C-BB69-6674392E4A18}" type="presParOf" srcId="{EF788036-E698-4F54-8270-8A714DF0FBD9}" destId="{CBB43702-2EE2-435F-9AE8-BDB3F27816E2}" srcOrd="3" destOrd="0" presId="urn:microsoft.com/office/officeart/2005/8/layout/vList6"/>
    <dgm:cxn modelId="{E62FC939-1D75-403C-93F8-2DBD685078F7}" type="presParOf" srcId="{EF788036-E698-4F54-8270-8A714DF0FBD9}" destId="{A33F212D-FF27-4C5E-95B4-4900C761708A}" srcOrd="4" destOrd="0" presId="urn:microsoft.com/office/officeart/2005/8/layout/vList6"/>
    <dgm:cxn modelId="{B20B4CB5-1FB7-452F-A312-6AE23B0A045C}" type="presParOf" srcId="{A33F212D-FF27-4C5E-95B4-4900C761708A}" destId="{64008A90-B991-4102-9597-1CB0318BF01E}" srcOrd="0" destOrd="0" presId="urn:microsoft.com/office/officeart/2005/8/layout/vList6"/>
    <dgm:cxn modelId="{9B40568B-63C7-47A2-AFB8-B1BB5D6A972B}" type="presParOf" srcId="{A33F212D-FF27-4C5E-95B4-4900C761708A}" destId="{7519B250-AEB5-4EDC-910E-32350147A976}" srcOrd="1" destOrd="0" presId="urn:microsoft.com/office/officeart/2005/8/layout/vList6"/>
    <dgm:cxn modelId="{DB01D8E7-14F8-472C-BC87-3C0796D839E4}" type="presParOf" srcId="{EF788036-E698-4F54-8270-8A714DF0FBD9}" destId="{9BED4222-A1D4-44CD-9799-528D6A31B4AF}" srcOrd="5" destOrd="0" presId="urn:microsoft.com/office/officeart/2005/8/layout/vList6"/>
    <dgm:cxn modelId="{2B4F989E-5D1A-40A5-A6D6-8A60EC2B2805}" type="presParOf" srcId="{EF788036-E698-4F54-8270-8A714DF0FBD9}" destId="{55E550FA-CE12-4296-94CE-F5A33520790C}" srcOrd="6" destOrd="0" presId="urn:microsoft.com/office/officeart/2005/8/layout/vList6"/>
    <dgm:cxn modelId="{635D6E08-3F50-4FAC-98FA-41841C0334B4}" type="presParOf" srcId="{55E550FA-CE12-4296-94CE-F5A33520790C}" destId="{AC6335DF-C5B2-4AD5-BF95-FEF374EDCB4B}" srcOrd="0" destOrd="0" presId="urn:microsoft.com/office/officeart/2005/8/layout/vList6"/>
    <dgm:cxn modelId="{5594B6DA-5C5E-47B8-8FB6-B775D1F4AD31}" type="presParOf" srcId="{55E550FA-CE12-4296-94CE-F5A33520790C}" destId="{FE17DFCF-4BBA-49F1-86EA-FECC803ED1A3}" srcOrd="1" destOrd="0" presId="urn:microsoft.com/office/officeart/2005/8/layout/vList6"/>
    <dgm:cxn modelId="{1B6016CB-44B5-44EE-AD84-5CCFA399FB5E}" type="presParOf" srcId="{EF788036-E698-4F54-8270-8A714DF0FBD9}" destId="{04BF5908-B9EE-4C36-AC1E-AFEBB74B4149}" srcOrd="7" destOrd="0" presId="urn:microsoft.com/office/officeart/2005/8/layout/vList6"/>
    <dgm:cxn modelId="{D8FCB037-A708-4CFB-B1E3-9859A89019CD}" type="presParOf" srcId="{EF788036-E698-4F54-8270-8A714DF0FBD9}" destId="{C918A5F3-F718-436E-9496-44CA2382BBA7}" srcOrd="8" destOrd="0" presId="urn:microsoft.com/office/officeart/2005/8/layout/vList6"/>
    <dgm:cxn modelId="{9D95C1E5-6FB5-4E26-B656-2DA41FD7B6EB}" type="presParOf" srcId="{C918A5F3-F718-436E-9496-44CA2382BBA7}" destId="{4A40932D-3903-4CDC-BA50-580D5CB2ACB3}" srcOrd="0" destOrd="0" presId="urn:microsoft.com/office/officeart/2005/8/layout/vList6"/>
    <dgm:cxn modelId="{2A0E816B-64DF-4B2F-BA3D-36C9424C69B9}" type="presParOf" srcId="{C918A5F3-F718-436E-9496-44CA2382BBA7}" destId="{00DBA8FA-4BDF-4E14-86CA-5343FC27BD1B}" srcOrd="1" destOrd="0" presId="urn:microsoft.com/office/officeart/2005/8/layout/vList6"/>
    <dgm:cxn modelId="{D4CE21DA-7CC0-4CBA-AF76-C0E4E6DF6F38}" type="presParOf" srcId="{EF788036-E698-4F54-8270-8A714DF0FBD9}" destId="{BF16FD4A-8476-47A4-A22C-7EB21C0D4DB4}" srcOrd="9" destOrd="0" presId="urn:microsoft.com/office/officeart/2005/8/layout/vList6"/>
    <dgm:cxn modelId="{1CFF5FCF-A29A-428F-885C-C870E727FFC9}" type="presParOf" srcId="{EF788036-E698-4F54-8270-8A714DF0FBD9}" destId="{54628EF4-37FA-40ED-B7D7-09ADF9D05AD8}" srcOrd="10" destOrd="0" presId="urn:microsoft.com/office/officeart/2005/8/layout/vList6"/>
    <dgm:cxn modelId="{05D134CF-FC03-4390-A7BB-83E1AD16F4E2}" type="presParOf" srcId="{54628EF4-37FA-40ED-B7D7-09ADF9D05AD8}" destId="{B692270A-C785-4E05-8EF5-844033CB671F}" srcOrd="0" destOrd="0" presId="urn:microsoft.com/office/officeart/2005/8/layout/vList6"/>
    <dgm:cxn modelId="{007193C1-042D-4686-85B7-58AA7979AC92}" type="presParOf" srcId="{54628EF4-37FA-40ED-B7D7-09ADF9D05AD8}" destId="{E0C3A113-A02E-4A5A-B826-CD3C2FF8E006}" srcOrd="1" destOrd="0" presId="urn:microsoft.com/office/officeart/2005/8/layout/vList6"/>
    <dgm:cxn modelId="{1A0E4132-3EF4-477B-9FB4-C3C13E5AB1BE}" type="presParOf" srcId="{EF788036-E698-4F54-8270-8A714DF0FBD9}" destId="{4EBC03CA-09E9-4C1C-A2E5-8B39FA02D662}" srcOrd="11" destOrd="0" presId="urn:microsoft.com/office/officeart/2005/8/layout/vList6"/>
    <dgm:cxn modelId="{F5500DFF-5E3A-4919-853F-5D9685DB99FC}" type="presParOf" srcId="{EF788036-E698-4F54-8270-8A714DF0FBD9}" destId="{C1521261-606B-4388-A01A-CC29DF8553C7}" srcOrd="12" destOrd="0" presId="urn:microsoft.com/office/officeart/2005/8/layout/vList6"/>
    <dgm:cxn modelId="{92DE2C35-C8BA-431E-800F-0CA861EBC8DD}" type="presParOf" srcId="{C1521261-606B-4388-A01A-CC29DF8553C7}" destId="{55FC3919-9996-4DF5-9C66-2E080B21A3AF}" srcOrd="0" destOrd="0" presId="urn:microsoft.com/office/officeart/2005/8/layout/vList6"/>
    <dgm:cxn modelId="{242295C6-C022-43D7-B6FD-B6EA1FEB1B25}" type="presParOf" srcId="{C1521261-606B-4388-A01A-CC29DF8553C7}" destId="{777443A5-30BB-43AF-8BC0-B32E15679D8B}" srcOrd="1" destOrd="0" presId="urn:microsoft.com/office/officeart/2005/8/layout/vList6"/>
    <dgm:cxn modelId="{34305358-E2FD-4F4D-BEF0-61CEB3A51178}" type="presParOf" srcId="{EF788036-E698-4F54-8270-8A714DF0FBD9}" destId="{0F4E7DFF-B68E-4B8E-8B83-FFBACD66AE47}" srcOrd="13" destOrd="0" presId="urn:microsoft.com/office/officeart/2005/8/layout/vList6"/>
    <dgm:cxn modelId="{3D0E08F7-5FB8-49A2-8A88-8CD939F313D0}" type="presParOf" srcId="{EF788036-E698-4F54-8270-8A714DF0FBD9}" destId="{82626ED2-DC00-4517-9EA6-2115913AFE59}" srcOrd="14" destOrd="0" presId="urn:microsoft.com/office/officeart/2005/8/layout/vList6"/>
    <dgm:cxn modelId="{36C56272-67C0-49D3-A956-F73FC93DA77F}" type="presParOf" srcId="{82626ED2-DC00-4517-9EA6-2115913AFE59}" destId="{9B5D9CBA-C591-4EFF-A41D-183769946986}" srcOrd="0" destOrd="0" presId="urn:microsoft.com/office/officeart/2005/8/layout/vList6"/>
    <dgm:cxn modelId="{F731E022-7F37-4EB6-9721-E0C589F80EC5}" type="presParOf" srcId="{82626ED2-DC00-4517-9EA6-2115913AFE59}" destId="{6875E5EC-390A-44E0-B235-31E86F122EA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34AF35-E614-4F3C-BABB-DCEC3F1FE105}" type="doc">
      <dgm:prSet loTypeId="urn:microsoft.com/office/officeart/2005/8/layout/pList2#1" loCatId="list" qsTypeId="urn:microsoft.com/office/officeart/2005/8/quickstyle/simple1" qsCatId="simple" csTypeId="urn:microsoft.com/office/officeart/2005/8/colors/accent1_2" csCatId="accent1" phldr="1"/>
      <dgm:spPr/>
    </dgm:pt>
    <dgm:pt modelId="{F0851B64-62EB-4048-9E2D-2994146DA091}">
      <dgm:prSet phldrT="[Text]" custT="1"/>
      <dgm:spPr/>
      <dgm:t>
        <a:bodyPr/>
        <a:lstStyle/>
        <a:p>
          <a:r>
            <a:rPr lang="en-US" sz="2800" dirty="0" smtClean="0">
              <a:hlinkClick xmlns:r="http://schemas.openxmlformats.org/officeDocument/2006/relationships" r:id="rId1" action="ppaction://hlinksldjump"/>
            </a:rPr>
            <a:t>Summer Assessments</a:t>
          </a:r>
          <a:endParaRPr lang="en-US" sz="2800" dirty="0" smtClean="0"/>
        </a:p>
        <a:p>
          <a:endParaRPr lang="en-US" sz="48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CBC2D0C-0371-496C-A2CF-917A94CC2463}" type="parTrans" cxnId="{D206159D-ECFD-4762-AB7B-8E8E01D88045}">
      <dgm:prSet/>
      <dgm:spPr/>
      <dgm:t>
        <a:bodyPr/>
        <a:lstStyle/>
        <a:p>
          <a:endParaRPr lang="en-US"/>
        </a:p>
      </dgm:t>
    </dgm:pt>
    <dgm:pt modelId="{599A8316-2247-4BF5-B630-4A0195A30294}" type="sibTrans" cxnId="{D206159D-ECFD-4762-AB7B-8E8E01D88045}">
      <dgm:prSet/>
      <dgm:spPr/>
      <dgm:t>
        <a:bodyPr/>
        <a:lstStyle/>
        <a:p>
          <a:endParaRPr lang="en-US"/>
        </a:p>
      </dgm:t>
    </dgm:pt>
    <dgm:pt modelId="{5719F309-E5AF-4007-A929-B5D61D0E0437}">
      <dgm:prSet custT="1"/>
      <dgm:spPr/>
      <dgm:t>
        <a:bodyPr/>
        <a:lstStyle/>
        <a:p>
          <a:r>
            <a:rPr lang="en-US" sz="2800" dirty="0" smtClean="0">
              <a:hlinkClick xmlns:r="http://schemas.openxmlformats.org/officeDocument/2006/relationships" r:id="rId2" action="ppaction://hlinksldjump"/>
            </a:rPr>
            <a:t>Year Round Assessment Plan</a:t>
          </a:r>
          <a:endParaRPr lang="en-US" sz="28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DCF880FD-EBCF-49CD-8C18-500ABCEEC5C4}" type="parTrans" cxnId="{10DCBE6B-AC74-4020-8286-49CF677F648D}">
      <dgm:prSet/>
      <dgm:spPr/>
      <dgm:t>
        <a:bodyPr/>
        <a:lstStyle/>
        <a:p>
          <a:endParaRPr lang="en-US"/>
        </a:p>
      </dgm:t>
    </dgm:pt>
    <dgm:pt modelId="{6EDAFF4D-2F38-4DD4-A737-167B6F90181B}" type="sibTrans" cxnId="{10DCBE6B-AC74-4020-8286-49CF677F648D}">
      <dgm:prSet/>
      <dgm:spPr/>
      <dgm:t>
        <a:bodyPr/>
        <a:lstStyle/>
        <a:p>
          <a:endParaRPr lang="en-US"/>
        </a:p>
      </dgm:t>
    </dgm:pt>
    <dgm:pt modelId="{A253D42C-1DA1-4CA5-997B-2E9CC50CDABC}" type="pres">
      <dgm:prSet presAssocID="{6734AF35-E614-4F3C-BABB-DCEC3F1FE105}" presName="Name0" presStyleCnt="0">
        <dgm:presLayoutVars>
          <dgm:dir/>
          <dgm:resizeHandles val="exact"/>
        </dgm:presLayoutVars>
      </dgm:prSet>
      <dgm:spPr/>
    </dgm:pt>
    <dgm:pt modelId="{9D785637-74CD-4DC4-AC18-C1C46F18EEAD}" type="pres">
      <dgm:prSet presAssocID="{6734AF35-E614-4F3C-BABB-DCEC3F1FE105}" presName="bkgdShp" presStyleLbl="alignAccFollowNode1" presStyleIdx="0" presStyleCnt="1" custLinFactNeighborY="22465"/>
      <dgm:spPr/>
    </dgm:pt>
    <dgm:pt modelId="{65A15E60-2923-48B2-8F2C-E037661CBDE7}" type="pres">
      <dgm:prSet presAssocID="{6734AF35-E614-4F3C-BABB-DCEC3F1FE105}" presName="linComp" presStyleCnt="0"/>
      <dgm:spPr/>
    </dgm:pt>
    <dgm:pt modelId="{82B38587-0463-444C-82CD-DFCB74C40330}" type="pres">
      <dgm:prSet presAssocID="{F0851B64-62EB-4048-9E2D-2994146DA091}" presName="compNode" presStyleCnt="0"/>
      <dgm:spPr/>
    </dgm:pt>
    <dgm:pt modelId="{E167ED9F-C320-4F8B-B6F4-6980A88C2FCA}" type="pres">
      <dgm:prSet presAssocID="{F0851B64-62EB-4048-9E2D-2994146DA091}" presName="node" presStyleLbl="node1" presStyleIdx="0" presStyleCnt="2" custScaleX="99232" custScaleY="117530" custLinFactNeighborX="1579" custLinFactNeighborY="-6182">
        <dgm:presLayoutVars>
          <dgm:bulletEnabled val="1"/>
        </dgm:presLayoutVars>
      </dgm:prSet>
      <dgm:spPr/>
      <dgm:t>
        <a:bodyPr/>
        <a:lstStyle/>
        <a:p>
          <a:endParaRPr lang="en-US"/>
        </a:p>
      </dgm:t>
    </dgm:pt>
    <dgm:pt modelId="{EE1AFBAC-4E05-493A-850B-B9159ECA4A41}" type="pres">
      <dgm:prSet presAssocID="{F0851B64-62EB-4048-9E2D-2994146DA091}" presName="invisiNode" presStyleLbl="node1" presStyleIdx="0" presStyleCnt="2"/>
      <dgm:spPr/>
    </dgm:pt>
    <dgm:pt modelId="{06B7BF56-68EB-4C81-A4CC-BB608764CE7F}" type="pres">
      <dgm:prSet presAssocID="{F0851B64-62EB-4048-9E2D-2994146DA091}" presName="imagNode" presStyleLbl="fgImgPlace1" presStyleIdx="0" presStyleCnt="2" custLinFactNeighborX="-395" custLinFactNeighborY="-15468"/>
      <dgm:spPr>
        <a:blipFill>
          <a:blip xmlns:r="http://schemas.openxmlformats.org/officeDocument/2006/relationships" r:embed="rId3">
            <a:extLst>
              <a:ext uri="{28A0092B-C50C-407E-A947-70E740481C1C}">
                <a14:useLocalDpi xmlns:a14="http://schemas.microsoft.com/office/drawing/2010/main" val="0"/>
              </a:ext>
            </a:extLst>
          </a:blip>
          <a:srcRect/>
          <a:stretch>
            <a:fillRect t="-85000" b="-85000"/>
          </a:stretch>
        </a:blipFill>
      </dgm:spPr>
      <dgm:extLst>
        <a:ext uri="{E40237B7-FDA0-4F09-8148-C483321AD2D9}">
          <dgm14:cNvPr xmlns:dgm14="http://schemas.microsoft.com/office/drawing/2010/diagram" id="0" name="" descr="C:\Users\Beth.Swenson\Pictures\Stock Literacy Photos\KDG boy with teacher assessment.jpg">
            <a:hlinkClick xmlns:r="http://schemas.openxmlformats.org/officeDocument/2006/relationships" r:id="rId1" action="ppaction://hlinksldjump"/>
          </dgm14:cNvPr>
        </a:ext>
      </dgm:extLst>
    </dgm:pt>
    <dgm:pt modelId="{15C7FA69-DB12-47EF-905C-9A9B04E96058}" type="pres">
      <dgm:prSet presAssocID="{599A8316-2247-4BF5-B630-4A0195A30294}" presName="sibTrans" presStyleLbl="sibTrans2D1" presStyleIdx="0" presStyleCnt="0"/>
      <dgm:spPr/>
      <dgm:t>
        <a:bodyPr/>
        <a:lstStyle/>
        <a:p>
          <a:endParaRPr lang="en-US"/>
        </a:p>
      </dgm:t>
    </dgm:pt>
    <dgm:pt modelId="{63C523F8-250F-49E7-8F3D-46734B05FBAB}" type="pres">
      <dgm:prSet presAssocID="{5719F309-E5AF-4007-A929-B5D61D0E0437}" presName="compNode" presStyleCnt="0"/>
      <dgm:spPr/>
    </dgm:pt>
    <dgm:pt modelId="{A2FF6188-227E-4D4C-B078-022054789CE9}" type="pres">
      <dgm:prSet presAssocID="{5719F309-E5AF-4007-A929-B5D61D0E0437}" presName="node" presStyleLbl="node1" presStyleIdx="1" presStyleCnt="2" custScaleX="102632" custScaleY="119311" custLinFactNeighborX="3511" custLinFactNeighborY="-4847">
        <dgm:presLayoutVars>
          <dgm:bulletEnabled val="1"/>
        </dgm:presLayoutVars>
      </dgm:prSet>
      <dgm:spPr/>
      <dgm:t>
        <a:bodyPr/>
        <a:lstStyle/>
        <a:p>
          <a:endParaRPr lang="en-US"/>
        </a:p>
      </dgm:t>
    </dgm:pt>
    <dgm:pt modelId="{EF19DB52-4DB6-460E-9F2B-49BAA3F9C991}" type="pres">
      <dgm:prSet presAssocID="{5719F309-E5AF-4007-A929-B5D61D0E0437}" presName="invisiNode" presStyleLbl="node1" presStyleIdx="1" presStyleCnt="2"/>
      <dgm:spPr/>
    </dgm:pt>
    <dgm:pt modelId="{26CC8757-EDEC-481B-B6C2-89070DE96C66}" type="pres">
      <dgm:prSet presAssocID="{5719F309-E5AF-4007-A929-B5D61D0E0437}" presName="imagNode" presStyleLbl="fgImgPlace1" presStyleIdx="1" presStyleCnt="2" custLinFactNeighborX="395" custLinFactNeighborY="-1588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4000" b="-14000"/>
          </a:stretch>
        </a:blipFill>
      </dgm:spPr>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Lst>
  <dgm:cxnLst>
    <dgm:cxn modelId="{8340FB00-CAC9-4C68-9FAE-8ECD1374B6CA}" type="presOf" srcId="{599A8316-2247-4BF5-B630-4A0195A30294}" destId="{15C7FA69-DB12-47EF-905C-9A9B04E96058}" srcOrd="0" destOrd="0" presId="urn:microsoft.com/office/officeart/2005/8/layout/pList2#1"/>
    <dgm:cxn modelId="{38BC36C9-3A22-413B-B7E8-4881A88BDC79}" type="presOf" srcId="{5719F309-E5AF-4007-A929-B5D61D0E0437}" destId="{A2FF6188-227E-4D4C-B078-022054789CE9}" srcOrd="0" destOrd="0" presId="urn:microsoft.com/office/officeart/2005/8/layout/pList2#1"/>
    <dgm:cxn modelId="{10DCBE6B-AC74-4020-8286-49CF677F648D}" srcId="{6734AF35-E614-4F3C-BABB-DCEC3F1FE105}" destId="{5719F309-E5AF-4007-A929-B5D61D0E0437}" srcOrd="1" destOrd="0" parTransId="{DCF880FD-EBCF-49CD-8C18-500ABCEEC5C4}" sibTransId="{6EDAFF4D-2F38-4DD4-A737-167B6F90181B}"/>
    <dgm:cxn modelId="{ED371303-B6F2-4605-A8A5-7C0041C1AC9F}" type="presOf" srcId="{F0851B64-62EB-4048-9E2D-2994146DA091}" destId="{E167ED9F-C320-4F8B-B6F4-6980A88C2FCA}" srcOrd="0" destOrd="0" presId="urn:microsoft.com/office/officeart/2005/8/layout/pList2#1"/>
    <dgm:cxn modelId="{D206159D-ECFD-4762-AB7B-8E8E01D88045}" srcId="{6734AF35-E614-4F3C-BABB-DCEC3F1FE105}" destId="{F0851B64-62EB-4048-9E2D-2994146DA091}" srcOrd="0" destOrd="0" parTransId="{DCBC2D0C-0371-496C-A2CF-917A94CC2463}" sibTransId="{599A8316-2247-4BF5-B630-4A0195A30294}"/>
    <dgm:cxn modelId="{052FB9C8-652F-416A-84AE-51735C2D2FDA}" type="presOf" srcId="{6734AF35-E614-4F3C-BABB-DCEC3F1FE105}" destId="{A253D42C-1DA1-4CA5-997B-2E9CC50CDABC}" srcOrd="0" destOrd="0" presId="urn:microsoft.com/office/officeart/2005/8/layout/pList2#1"/>
    <dgm:cxn modelId="{4DAFCF6A-1ECB-4A87-8650-D17C5EAC9F8B}" type="presParOf" srcId="{A253D42C-1DA1-4CA5-997B-2E9CC50CDABC}" destId="{9D785637-74CD-4DC4-AC18-C1C46F18EEAD}" srcOrd="0" destOrd="0" presId="urn:microsoft.com/office/officeart/2005/8/layout/pList2#1"/>
    <dgm:cxn modelId="{9467EF4A-38FC-4597-AE72-7CCF3ADAC5E4}" type="presParOf" srcId="{A253D42C-1DA1-4CA5-997B-2E9CC50CDABC}" destId="{65A15E60-2923-48B2-8F2C-E037661CBDE7}" srcOrd="1" destOrd="0" presId="urn:microsoft.com/office/officeart/2005/8/layout/pList2#1"/>
    <dgm:cxn modelId="{DE04C12B-15DD-431F-9FC5-D5A5C43C22F0}" type="presParOf" srcId="{65A15E60-2923-48B2-8F2C-E037661CBDE7}" destId="{82B38587-0463-444C-82CD-DFCB74C40330}" srcOrd="0" destOrd="0" presId="urn:microsoft.com/office/officeart/2005/8/layout/pList2#1"/>
    <dgm:cxn modelId="{AFF3B049-A002-4571-A992-AD37C7EDAA8E}" type="presParOf" srcId="{82B38587-0463-444C-82CD-DFCB74C40330}" destId="{E167ED9F-C320-4F8B-B6F4-6980A88C2FCA}" srcOrd="0" destOrd="0" presId="urn:microsoft.com/office/officeart/2005/8/layout/pList2#1"/>
    <dgm:cxn modelId="{5C11BBE9-83DF-4A6F-AA79-AB0604C2C990}" type="presParOf" srcId="{82B38587-0463-444C-82CD-DFCB74C40330}" destId="{EE1AFBAC-4E05-493A-850B-B9159ECA4A41}" srcOrd="1" destOrd="0" presId="urn:microsoft.com/office/officeart/2005/8/layout/pList2#1"/>
    <dgm:cxn modelId="{2F39BDDC-A742-49C8-9271-193F31138A23}" type="presParOf" srcId="{82B38587-0463-444C-82CD-DFCB74C40330}" destId="{06B7BF56-68EB-4C81-A4CC-BB608764CE7F}" srcOrd="2" destOrd="0" presId="urn:microsoft.com/office/officeart/2005/8/layout/pList2#1"/>
    <dgm:cxn modelId="{2D6F5489-1FE9-4243-A76E-808335AA0716}" type="presParOf" srcId="{65A15E60-2923-48B2-8F2C-E037661CBDE7}" destId="{15C7FA69-DB12-47EF-905C-9A9B04E96058}" srcOrd="1" destOrd="0" presId="urn:microsoft.com/office/officeart/2005/8/layout/pList2#1"/>
    <dgm:cxn modelId="{44BA5163-E993-46D2-A3D7-FE50B71E3EBA}" type="presParOf" srcId="{65A15E60-2923-48B2-8F2C-E037661CBDE7}" destId="{63C523F8-250F-49E7-8F3D-46734B05FBAB}" srcOrd="2" destOrd="0" presId="urn:microsoft.com/office/officeart/2005/8/layout/pList2#1"/>
    <dgm:cxn modelId="{6C0EDDCF-1352-4E4F-8F77-555C1AA94DEA}" type="presParOf" srcId="{63C523F8-250F-49E7-8F3D-46734B05FBAB}" destId="{A2FF6188-227E-4D4C-B078-022054789CE9}" srcOrd="0" destOrd="0" presId="urn:microsoft.com/office/officeart/2005/8/layout/pList2#1"/>
    <dgm:cxn modelId="{A340764B-55B0-44D3-9DD7-B82BD5C56995}" type="presParOf" srcId="{63C523F8-250F-49E7-8F3D-46734B05FBAB}" destId="{EF19DB52-4DB6-460E-9F2B-49BAA3F9C991}" srcOrd="1" destOrd="0" presId="urn:microsoft.com/office/officeart/2005/8/layout/pList2#1"/>
    <dgm:cxn modelId="{39713251-C21A-4254-A62E-9894A6BFF031}" type="presParOf" srcId="{63C523F8-250F-49E7-8F3D-46734B05FBAB}" destId="{26CC8757-EDEC-481B-B6C2-89070DE96C66}" srcOrd="2" destOrd="0" presId="urn:microsoft.com/office/officeart/2005/8/layout/p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4DF82-3D51-462B-91F7-4E5B0155C631}">
      <dsp:nvSpPr>
        <dsp:cNvPr id="0" name=""/>
        <dsp:cNvSpPr/>
      </dsp:nvSpPr>
      <dsp:spPr>
        <a:xfrm>
          <a:off x="3376458" y="1710"/>
          <a:ext cx="1195541" cy="607217"/>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endParaRPr lang="en-US" sz="2900" kern="1200" dirty="0">
            <a:solidFill>
              <a:schemeClr val="bg1"/>
            </a:solidFill>
          </a:endParaRPr>
        </a:p>
      </dsp:txBody>
      <dsp:txXfrm>
        <a:off x="3376458" y="77612"/>
        <a:ext cx="967835" cy="455413"/>
      </dsp:txXfrm>
    </dsp:sp>
    <dsp:sp modelId="{6EFB6514-64F4-4C14-AA72-5AFAE39B8D1D}">
      <dsp:nvSpPr>
        <dsp:cNvPr id="0" name=""/>
        <dsp:cNvSpPr/>
      </dsp:nvSpPr>
      <dsp:spPr>
        <a:xfrm>
          <a:off x="0" y="1710"/>
          <a:ext cx="3376458" cy="60721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t>Statement of Literacy Goal</a:t>
          </a:r>
          <a:endParaRPr lang="en-US" sz="1600" b="1" kern="1200" dirty="0"/>
        </a:p>
      </dsp:txBody>
      <dsp:txXfrm>
        <a:off x="29642" y="31352"/>
        <a:ext cx="3317174" cy="547933"/>
      </dsp:txXfrm>
    </dsp:sp>
    <dsp:sp modelId="{2041B55F-F490-4FA6-BF5C-97CEC83DE455}">
      <dsp:nvSpPr>
        <dsp:cNvPr id="0" name=""/>
        <dsp:cNvSpPr/>
      </dsp:nvSpPr>
      <dsp:spPr>
        <a:xfrm>
          <a:off x="3358160" y="669649"/>
          <a:ext cx="1211609" cy="607217"/>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endParaRPr lang="en-US" sz="2900" kern="1200" dirty="0"/>
        </a:p>
      </dsp:txBody>
      <dsp:txXfrm>
        <a:off x="3358160" y="745551"/>
        <a:ext cx="983903" cy="455413"/>
      </dsp:txXfrm>
    </dsp:sp>
    <dsp:sp modelId="{8FEA8E87-B0EF-4304-8C14-2E55053DCAFB}">
      <dsp:nvSpPr>
        <dsp:cNvPr id="0" name=""/>
        <dsp:cNvSpPr/>
      </dsp:nvSpPr>
      <dsp:spPr>
        <a:xfrm>
          <a:off x="2229" y="669649"/>
          <a:ext cx="3355930" cy="60721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t>Student Assessment Process</a:t>
          </a:r>
          <a:endParaRPr lang="en-US" sz="1600" b="1" kern="1200" dirty="0"/>
        </a:p>
      </dsp:txBody>
      <dsp:txXfrm>
        <a:off x="31871" y="699291"/>
        <a:ext cx="3296646" cy="547933"/>
      </dsp:txXfrm>
    </dsp:sp>
    <dsp:sp modelId="{7519B250-AEB5-4EDC-910E-32350147A976}">
      <dsp:nvSpPr>
        <dsp:cNvPr id="0" name=""/>
        <dsp:cNvSpPr/>
      </dsp:nvSpPr>
      <dsp:spPr>
        <a:xfrm>
          <a:off x="3327002" y="1337589"/>
          <a:ext cx="1243012" cy="607217"/>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endParaRPr lang="en-US" sz="2900" kern="1200" dirty="0"/>
        </a:p>
      </dsp:txBody>
      <dsp:txXfrm>
        <a:off x="3327002" y="1413491"/>
        <a:ext cx="1015306" cy="455413"/>
      </dsp:txXfrm>
    </dsp:sp>
    <dsp:sp modelId="{64008A90-B991-4102-9597-1CB0318BF01E}">
      <dsp:nvSpPr>
        <dsp:cNvPr id="0" name=""/>
        <dsp:cNvSpPr/>
      </dsp:nvSpPr>
      <dsp:spPr>
        <a:xfrm>
          <a:off x="1985" y="1337589"/>
          <a:ext cx="3325017" cy="607217"/>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t>Parent Notification </a:t>
          </a:r>
        </a:p>
        <a:p>
          <a:pPr lvl="0" algn="ctr" defTabSz="711200">
            <a:lnSpc>
              <a:spcPct val="90000"/>
            </a:lnSpc>
            <a:spcBef>
              <a:spcPct val="0"/>
            </a:spcBef>
            <a:spcAft>
              <a:spcPct val="35000"/>
            </a:spcAft>
          </a:pPr>
          <a:r>
            <a:rPr lang="en-US" sz="1600" b="1" kern="1200" dirty="0" smtClean="0"/>
            <a:t>and Involvement</a:t>
          </a:r>
          <a:endParaRPr lang="en-US" sz="1600" b="1" kern="1200" dirty="0"/>
        </a:p>
      </dsp:txBody>
      <dsp:txXfrm>
        <a:off x="31627" y="1367231"/>
        <a:ext cx="3265733" cy="547933"/>
      </dsp:txXfrm>
    </dsp:sp>
    <dsp:sp modelId="{FE17DFCF-4BBA-49F1-86EA-FECC803ED1A3}">
      <dsp:nvSpPr>
        <dsp:cNvPr id="0" name=""/>
        <dsp:cNvSpPr/>
      </dsp:nvSpPr>
      <dsp:spPr>
        <a:xfrm>
          <a:off x="3296487" y="2005528"/>
          <a:ext cx="1273819" cy="607217"/>
        </a:xfrm>
        <a:prstGeom prst="rightArrow">
          <a:avLst>
            <a:gd name="adj1" fmla="val 75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endParaRPr lang="en-US" sz="2900" kern="1200" dirty="0"/>
        </a:p>
      </dsp:txBody>
      <dsp:txXfrm>
        <a:off x="3296487" y="2081430"/>
        <a:ext cx="1046113" cy="455413"/>
      </dsp:txXfrm>
    </dsp:sp>
    <dsp:sp modelId="{AC6335DF-C5B2-4AD5-BF95-FEF374EDCB4B}">
      <dsp:nvSpPr>
        <dsp:cNvPr id="0" name=""/>
        <dsp:cNvSpPr/>
      </dsp:nvSpPr>
      <dsp:spPr>
        <a:xfrm>
          <a:off x="1692" y="2005528"/>
          <a:ext cx="3294794" cy="607217"/>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t>Intervention </a:t>
          </a:r>
        </a:p>
        <a:p>
          <a:pPr lvl="0" algn="ctr" defTabSz="711200">
            <a:lnSpc>
              <a:spcPct val="90000"/>
            </a:lnSpc>
            <a:spcBef>
              <a:spcPct val="0"/>
            </a:spcBef>
            <a:spcAft>
              <a:spcPct val="35000"/>
            </a:spcAft>
          </a:pPr>
          <a:r>
            <a:rPr lang="en-US" sz="1600" b="1" kern="1200" dirty="0" smtClean="0"/>
            <a:t>and Instructional Supports</a:t>
          </a:r>
        </a:p>
      </dsp:txBody>
      <dsp:txXfrm>
        <a:off x="31334" y="2035170"/>
        <a:ext cx="3235510" cy="547933"/>
      </dsp:txXfrm>
    </dsp:sp>
    <dsp:sp modelId="{00DBA8FA-4BDF-4E14-86CA-5343FC27BD1B}">
      <dsp:nvSpPr>
        <dsp:cNvPr id="0" name=""/>
        <dsp:cNvSpPr/>
      </dsp:nvSpPr>
      <dsp:spPr>
        <a:xfrm>
          <a:off x="3306326" y="2673468"/>
          <a:ext cx="1264443" cy="607217"/>
        </a:xfrm>
        <a:prstGeom prst="rightArrow">
          <a:avLst>
            <a:gd name="adj1" fmla="val 75000"/>
            <a:gd name="adj2" fmla="val 50000"/>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endParaRPr lang="en-US" sz="2900" kern="1200" dirty="0"/>
        </a:p>
      </dsp:txBody>
      <dsp:txXfrm>
        <a:off x="3306326" y="2749370"/>
        <a:ext cx="1036737" cy="455413"/>
      </dsp:txXfrm>
    </dsp:sp>
    <dsp:sp modelId="{4A40932D-3903-4CDC-BA50-580D5CB2ACB3}">
      <dsp:nvSpPr>
        <dsp:cNvPr id="0" name=""/>
        <dsp:cNvSpPr/>
      </dsp:nvSpPr>
      <dsp:spPr>
        <a:xfrm>
          <a:off x="1230" y="2673468"/>
          <a:ext cx="3305095" cy="607217"/>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t>Professional Development on Literacy Instruction</a:t>
          </a:r>
          <a:endParaRPr lang="en-US" sz="1600" b="1" kern="1200" dirty="0"/>
        </a:p>
      </dsp:txBody>
      <dsp:txXfrm>
        <a:off x="30872" y="2703110"/>
        <a:ext cx="3245811" cy="547933"/>
      </dsp:txXfrm>
    </dsp:sp>
    <dsp:sp modelId="{E0C3A113-A02E-4A5A-B826-CD3C2FF8E006}">
      <dsp:nvSpPr>
        <dsp:cNvPr id="0" name=""/>
        <dsp:cNvSpPr/>
      </dsp:nvSpPr>
      <dsp:spPr>
        <a:xfrm>
          <a:off x="3294591" y="3341407"/>
          <a:ext cx="1276498" cy="607217"/>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endParaRPr lang="en-US" sz="2900" kern="1200" dirty="0"/>
        </a:p>
      </dsp:txBody>
      <dsp:txXfrm>
        <a:off x="3294591" y="3417309"/>
        <a:ext cx="1048792" cy="455413"/>
      </dsp:txXfrm>
    </dsp:sp>
    <dsp:sp modelId="{B692270A-C785-4E05-8EF5-844033CB671F}">
      <dsp:nvSpPr>
        <dsp:cNvPr id="0" name=""/>
        <dsp:cNvSpPr/>
      </dsp:nvSpPr>
      <dsp:spPr>
        <a:xfrm>
          <a:off x="909" y="3341407"/>
          <a:ext cx="3293681" cy="60721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t>Curriculum </a:t>
          </a:r>
        </a:p>
        <a:p>
          <a:pPr lvl="0" algn="ctr" defTabSz="711200">
            <a:lnSpc>
              <a:spcPct val="90000"/>
            </a:lnSpc>
            <a:spcBef>
              <a:spcPct val="0"/>
            </a:spcBef>
            <a:spcAft>
              <a:spcPct val="35000"/>
            </a:spcAft>
          </a:pPr>
          <a:r>
            <a:rPr lang="en-US" sz="1600" b="1" kern="1200" dirty="0" smtClean="0"/>
            <a:t>and Instruction System</a:t>
          </a:r>
          <a:endParaRPr lang="en-US" sz="1600" b="1" kern="1200" dirty="0"/>
        </a:p>
      </dsp:txBody>
      <dsp:txXfrm>
        <a:off x="30551" y="3371049"/>
        <a:ext cx="3234397" cy="547933"/>
      </dsp:txXfrm>
    </dsp:sp>
    <dsp:sp modelId="{777443A5-30BB-43AF-8BC0-B32E15679D8B}">
      <dsp:nvSpPr>
        <dsp:cNvPr id="0" name=""/>
        <dsp:cNvSpPr/>
      </dsp:nvSpPr>
      <dsp:spPr>
        <a:xfrm>
          <a:off x="3289801" y="4009347"/>
          <a:ext cx="1280517" cy="607217"/>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endParaRPr lang="en-US" sz="2900" kern="1200" dirty="0"/>
        </a:p>
      </dsp:txBody>
      <dsp:txXfrm>
        <a:off x="3289801" y="4085249"/>
        <a:ext cx="1052811" cy="455413"/>
      </dsp:txXfrm>
    </dsp:sp>
    <dsp:sp modelId="{55FC3919-9996-4DF5-9C66-2E080B21A3AF}">
      <dsp:nvSpPr>
        <dsp:cNvPr id="0" name=""/>
        <dsp:cNvSpPr/>
      </dsp:nvSpPr>
      <dsp:spPr>
        <a:xfrm>
          <a:off x="1681" y="4009347"/>
          <a:ext cx="3288120" cy="60721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t>Student Support System </a:t>
          </a:r>
        </a:p>
        <a:p>
          <a:pPr lvl="0" algn="ctr" defTabSz="711200">
            <a:lnSpc>
              <a:spcPct val="90000"/>
            </a:lnSpc>
            <a:spcBef>
              <a:spcPct val="0"/>
            </a:spcBef>
            <a:spcAft>
              <a:spcPct val="35000"/>
            </a:spcAft>
          </a:pPr>
          <a:r>
            <a:rPr lang="en-US" sz="1600" b="1" kern="1200" dirty="0" smtClean="0"/>
            <a:t>for English Language Learners</a:t>
          </a:r>
          <a:endParaRPr lang="en-US" sz="1600" b="1" kern="1200" dirty="0"/>
        </a:p>
      </dsp:txBody>
      <dsp:txXfrm>
        <a:off x="31323" y="4038989"/>
        <a:ext cx="3228836" cy="547933"/>
      </dsp:txXfrm>
    </dsp:sp>
    <dsp:sp modelId="{6875E5EC-390A-44E0-B235-31E86F122EAF}">
      <dsp:nvSpPr>
        <dsp:cNvPr id="0" name=""/>
        <dsp:cNvSpPr/>
      </dsp:nvSpPr>
      <dsp:spPr>
        <a:xfrm>
          <a:off x="3294591" y="4677287"/>
          <a:ext cx="1276498" cy="607217"/>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endParaRPr lang="en-US" sz="2900" kern="1200" dirty="0"/>
        </a:p>
      </dsp:txBody>
      <dsp:txXfrm>
        <a:off x="3294591" y="4753189"/>
        <a:ext cx="1048792" cy="455413"/>
      </dsp:txXfrm>
    </dsp:sp>
    <dsp:sp modelId="{9B5D9CBA-C591-4EFF-A41D-183769946986}">
      <dsp:nvSpPr>
        <dsp:cNvPr id="0" name=""/>
        <dsp:cNvSpPr/>
      </dsp:nvSpPr>
      <dsp:spPr>
        <a:xfrm>
          <a:off x="909" y="4677287"/>
          <a:ext cx="3293681" cy="607217"/>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t>Annual Report</a:t>
          </a:r>
          <a:endParaRPr lang="en-US" sz="1600" b="1" kern="1200" dirty="0"/>
        </a:p>
      </dsp:txBody>
      <dsp:txXfrm>
        <a:off x="30551" y="4706929"/>
        <a:ext cx="3234397" cy="547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85637-74CD-4DC4-AC18-C1C46F18EEAD}">
      <dsp:nvSpPr>
        <dsp:cNvPr id="0" name=""/>
        <dsp:cNvSpPr/>
      </dsp:nvSpPr>
      <dsp:spPr>
        <a:xfrm>
          <a:off x="0" y="560340"/>
          <a:ext cx="8839200" cy="249428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B7BF56-68EB-4C81-A4CC-BB608764CE7F}">
      <dsp:nvSpPr>
        <dsp:cNvPr id="0" name=""/>
        <dsp:cNvSpPr/>
      </dsp:nvSpPr>
      <dsp:spPr>
        <a:xfrm>
          <a:off x="250461" y="0"/>
          <a:ext cx="3906943" cy="182914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67ED9F-C320-4F8B-B6F4-6980A88C2FCA}">
      <dsp:nvSpPr>
        <dsp:cNvPr id="0" name=""/>
        <dsp:cNvSpPr/>
      </dsp:nvSpPr>
      <dsp:spPr>
        <a:xfrm rot="10800000">
          <a:off x="342587" y="1905011"/>
          <a:ext cx="3876938" cy="358298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800" kern="1200" dirty="0" smtClean="0">
              <a:hlinkClick xmlns:r="http://schemas.openxmlformats.org/officeDocument/2006/relationships" r:id="" action="ppaction://hlinksldjump"/>
            </a:rPr>
            <a:t>Summer Assessments</a:t>
          </a:r>
          <a:endParaRPr lang="en-US" sz="2800" kern="1200" dirty="0" smtClean="0"/>
        </a:p>
        <a:p>
          <a:pPr lvl="0" algn="ctr" defTabSz="1244600">
            <a:lnSpc>
              <a:spcPct val="90000"/>
            </a:lnSpc>
            <a:spcBef>
              <a:spcPct val="0"/>
            </a:spcBef>
            <a:spcAft>
              <a:spcPct val="35000"/>
            </a:spcAft>
          </a:pPr>
          <a:endParaRPr lang="en-US" sz="4800" kern="1200" dirty="0"/>
        </a:p>
      </dsp:txBody>
      <dsp:txXfrm rot="10800000">
        <a:off x="452776" y="1905011"/>
        <a:ext cx="3656560" cy="3472794"/>
      </dsp:txXfrm>
    </dsp:sp>
    <dsp:sp modelId="{26CC8757-EDEC-481B-B6C2-89070DE96C66}">
      <dsp:nvSpPr>
        <dsp:cNvPr id="0" name=""/>
        <dsp:cNvSpPr/>
      </dsp:nvSpPr>
      <dsp:spPr>
        <a:xfrm>
          <a:off x="4630379" y="0"/>
          <a:ext cx="3906943" cy="1829141"/>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4000" b="-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FF6188-227E-4D4C-B078-022054789CE9}">
      <dsp:nvSpPr>
        <dsp:cNvPr id="0" name=""/>
        <dsp:cNvSpPr/>
      </dsp:nvSpPr>
      <dsp:spPr>
        <a:xfrm rot="10800000">
          <a:off x="4700704" y="1904988"/>
          <a:ext cx="4009774" cy="3637278"/>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800" kern="1200" dirty="0" smtClean="0">
              <a:hlinkClick xmlns:r="http://schemas.openxmlformats.org/officeDocument/2006/relationships" r:id="" action="ppaction://hlinksldjump"/>
            </a:rPr>
            <a:t>Year Round Assessment Plan</a:t>
          </a:r>
          <a:endParaRPr lang="en-US" sz="2800" kern="1200" dirty="0"/>
        </a:p>
      </dsp:txBody>
      <dsp:txXfrm rot="10800000">
        <a:off x="4812563" y="1904988"/>
        <a:ext cx="3786056" cy="352541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06F9412-9261-4D59-BB55-014849CC992E}" type="datetimeFigureOut">
              <a:rPr lang="en-US" smtClean="0"/>
              <a:pPr/>
              <a:t>2/11/2013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9859A90-A858-4E39-BEE1-7B221DDCD542}" type="slidenum">
              <a:rPr lang="en-US" smtClean="0"/>
              <a:pPr/>
              <a:t>‹#›</a:t>
            </a:fld>
            <a:endParaRPr lang="en-US"/>
          </a:p>
        </p:txBody>
      </p:sp>
    </p:spTree>
    <p:extLst>
      <p:ext uri="{BB962C8B-B14F-4D97-AF65-F5344CB8AC3E}">
        <p14:creationId xmlns:p14="http://schemas.microsoft.com/office/powerpoint/2010/main" val="291635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859A90-A858-4E39-BEE1-7B221DDCD542}" type="slidenum">
              <a:rPr lang="en-US" smtClean="0"/>
              <a:pPr/>
              <a:t>21</a:t>
            </a:fld>
            <a:endParaRPr lang="en-US"/>
          </a:p>
        </p:txBody>
      </p:sp>
    </p:spTree>
    <p:extLst>
      <p:ext uri="{BB962C8B-B14F-4D97-AF65-F5344CB8AC3E}">
        <p14:creationId xmlns:p14="http://schemas.microsoft.com/office/powerpoint/2010/main" val="741056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50ED44A-2B5C-479D-9DE7-37F3A6C124EB}" type="slidenum">
              <a:rPr lang="en-US"/>
              <a:pPr fontAlgn="base">
                <a:spcBef>
                  <a:spcPct val="0"/>
                </a:spcBef>
                <a:spcAft>
                  <a:spcPct val="0"/>
                </a:spcAft>
              </a:pPr>
              <a:t>33</a:t>
            </a:fld>
            <a:endParaRPr lang="en-US"/>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5D1E17-C9D3-4F06-A13F-13D741B721A2}" type="datetimeFigureOut">
              <a:rPr lang="en-US" smtClean="0"/>
              <a:pPr/>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5486400"/>
            <a:ext cx="2133600" cy="365125"/>
          </a:xfrm>
        </p:spPr>
        <p:txBody>
          <a:bodyPr/>
          <a:lstStyle/>
          <a:p>
            <a:fld id="{2A512CEF-32A7-47BC-9E8F-4BFF64F70B84}" type="slidenum">
              <a:rPr lang="en-US" smtClean="0"/>
              <a:pPr/>
              <a:t>‹#›</a:t>
            </a:fld>
            <a:endParaRPr lang="en-US"/>
          </a:p>
        </p:txBody>
      </p:sp>
      <p:sp>
        <p:nvSpPr>
          <p:cNvPr id="7" name="Rectangle 6"/>
          <p:cNvSpPr/>
          <p:nvPr userDrawn="1"/>
        </p:nvSpPr>
        <p:spPr>
          <a:xfrm>
            <a:off x="0" y="-11522"/>
            <a:ext cx="9144000" cy="523220"/>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bodyPr>
          <a:lstStyle/>
          <a:p>
            <a:pPr algn="ctr"/>
            <a:r>
              <a:rPr lang="en-US" sz="2800" b="1" cap="none" spc="0" baseline="0" dirty="0" smtClean="0">
                <a:ln w="12700">
                  <a:solidFill>
                    <a:schemeClr val="bg2">
                      <a:lumMod val="7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District 196 RAVE Local Literacy Plan </a:t>
            </a:r>
            <a:endParaRPr lang="en-US" sz="800" b="1" cap="none" spc="0" dirty="0">
              <a:ln w="12700">
                <a:solidFill>
                  <a:schemeClr val="bg2">
                    <a:lumMod val="7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602064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D1E17-C9D3-4F06-A13F-13D741B721A2}" type="datetimeFigureOut">
              <a:rPr lang="en-US" smtClean="0"/>
              <a:pPr/>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12CEF-32A7-47BC-9E8F-4BFF64F70B84}" type="slidenum">
              <a:rPr lang="en-US" smtClean="0"/>
              <a:pPr/>
              <a:t>‹#›</a:t>
            </a:fld>
            <a:endParaRPr lang="en-US"/>
          </a:p>
        </p:txBody>
      </p:sp>
    </p:spTree>
    <p:extLst>
      <p:ext uri="{BB962C8B-B14F-4D97-AF65-F5344CB8AC3E}">
        <p14:creationId xmlns:p14="http://schemas.microsoft.com/office/powerpoint/2010/main" val="2029444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D1E17-C9D3-4F06-A13F-13D741B721A2}" type="datetimeFigureOut">
              <a:rPr lang="en-US" smtClean="0"/>
              <a:pPr/>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12CEF-32A7-47BC-9E8F-4BFF64F70B84}" type="slidenum">
              <a:rPr lang="en-US" smtClean="0"/>
              <a:pPr/>
              <a:t>‹#›</a:t>
            </a:fld>
            <a:endParaRPr lang="en-US"/>
          </a:p>
        </p:txBody>
      </p:sp>
    </p:spTree>
    <p:extLst>
      <p:ext uri="{BB962C8B-B14F-4D97-AF65-F5344CB8AC3E}">
        <p14:creationId xmlns:p14="http://schemas.microsoft.com/office/powerpoint/2010/main" val="1322128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D1E17-C9D3-4F06-A13F-13D741B721A2}" type="datetimeFigureOut">
              <a:rPr lang="en-US" smtClean="0"/>
              <a:pPr/>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12CEF-32A7-47BC-9E8F-4BFF64F70B84}" type="slidenum">
              <a:rPr lang="en-US" smtClean="0"/>
              <a:pPr/>
              <a:t>‹#›</a:t>
            </a:fld>
            <a:endParaRPr lang="en-US"/>
          </a:p>
        </p:txBody>
      </p:sp>
    </p:spTree>
    <p:extLst>
      <p:ext uri="{BB962C8B-B14F-4D97-AF65-F5344CB8AC3E}">
        <p14:creationId xmlns:p14="http://schemas.microsoft.com/office/powerpoint/2010/main" val="27957331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5D1E17-C9D3-4F06-A13F-13D741B721A2}" type="datetimeFigureOut">
              <a:rPr lang="en-US" smtClean="0"/>
              <a:pPr/>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12CEF-32A7-47BC-9E8F-4BFF64F70B84}" type="slidenum">
              <a:rPr lang="en-US" smtClean="0"/>
              <a:pPr/>
              <a:t>‹#›</a:t>
            </a:fld>
            <a:endParaRPr lang="en-US"/>
          </a:p>
        </p:txBody>
      </p:sp>
    </p:spTree>
    <p:extLst>
      <p:ext uri="{BB962C8B-B14F-4D97-AF65-F5344CB8AC3E}">
        <p14:creationId xmlns:p14="http://schemas.microsoft.com/office/powerpoint/2010/main" val="2709276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5D1E17-C9D3-4F06-A13F-13D741B721A2}" type="datetimeFigureOut">
              <a:rPr lang="en-US" smtClean="0"/>
              <a:pPr/>
              <a:t>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12CEF-32A7-47BC-9E8F-4BFF64F70B84}" type="slidenum">
              <a:rPr lang="en-US" smtClean="0"/>
              <a:pPr/>
              <a:t>‹#›</a:t>
            </a:fld>
            <a:endParaRPr lang="en-US"/>
          </a:p>
        </p:txBody>
      </p:sp>
      <p:sp>
        <p:nvSpPr>
          <p:cNvPr id="8" name="Rectangle 7"/>
          <p:cNvSpPr/>
          <p:nvPr userDrawn="1"/>
        </p:nvSpPr>
        <p:spPr>
          <a:xfrm>
            <a:off x="0" y="-11522"/>
            <a:ext cx="9144000" cy="338554"/>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orthographicFront">
                <a:rot lat="0" lon="0" rev="0"/>
              </a:camera>
              <a:lightRig rig="contrasting" dir="t">
                <a:rot lat="0" lon="0" rev="4500000"/>
              </a:lightRig>
            </a:scene3d>
            <a:sp3d extrusionH="57150" contourW="6350" prstMaterial="metal">
              <a:bevelT w="127000" h="31750"/>
              <a:contourClr>
                <a:schemeClr val="accent1">
                  <a:shade val="75000"/>
                </a:schemeClr>
              </a:contourClr>
            </a:sp3d>
          </a:bodyPr>
          <a:lstStyle/>
          <a:p>
            <a:pPr algn="ctr"/>
            <a:r>
              <a:rPr lang="en-US" sz="1600" b="0" dirty="0" smtClean="0">
                <a:ln w="12700">
                  <a:solidFill>
                    <a:schemeClr val="bg2"/>
                  </a:solidFill>
                  <a:prstDash val="solid"/>
                </a:ln>
                <a:solidFill>
                  <a:schemeClr val="bg2"/>
                </a:solidFill>
                <a:effectLst>
                  <a:outerShdw blurRad="41275" dist="20320" dir="1800000" algn="tl" rotWithShape="0">
                    <a:srgbClr val="000000">
                      <a:alpha val="40000"/>
                    </a:srgbClr>
                  </a:outerShdw>
                </a:effectLst>
                <a:latin typeface="MS Reference Sans Serif" pitchFamily="34" charset="0"/>
              </a:rPr>
              <a:t>District 196 RAVE Local Literacy</a:t>
            </a:r>
            <a:r>
              <a:rPr lang="en-US" sz="1600" b="0" baseline="0" dirty="0" smtClean="0">
                <a:ln w="12700">
                  <a:solidFill>
                    <a:schemeClr val="bg2"/>
                  </a:solidFill>
                  <a:prstDash val="solid"/>
                </a:ln>
                <a:solidFill>
                  <a:schemeClr val="bg2"/>
                </a:solidFill>
                <a:effectLst>
                  <a:outerShdw blurRad="41275" dist="20320" dir="1800000" algn="tl" rotWithShape="0">
                    <a:srgbClr val="000000">
                      <a:alpha val="40000"/>
                    </a:srgbClr>
                  </a:outerShdw>
                </a:effectLst>
                <a:latin typeface="MS Reference Sans Serif" pitchFamily="34" charset="0"/>
              </a:rPr>
              <a:t> Plan</a:t>
            </a:r>
            <a:endParaRPr lang="en-US" sz="1600" b="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S Reference Sans Serif" pitchFamily="34" charset="0"/>
            </a:endParaRPr>
          </a:p>
        </p:txBody>
      </p:sp>
    </p:spTree>
    <p:extLst>
      <p:ext uri="{BB962C8B-B14F-4D97-AF65-F5344CB8AC3E}">
        <p14:creationId xmlns:p14="http://schemas.microsoft.com/office/powerpoint/2010/main" val="10357825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5D1E17-C9D3-4F06-A13F-13D741B721A2}" type="datetimeFigureOut">
              <a:rPr lang="en-US" smtClean="0"/>
              <a:pPr/>
              <a:t>2/11/2013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512CEF-32A7-47BC-9E8F-4BFF64F70B84}" type="slidenum">
              <a:rPr lang="en-US" smtClean="0"/>
              <a:pPr/>
              <a:t>‹#›</a:t>
            </a:fld>
            <a:endParaRPr lang="en-US"/>
          </a:p>
        </p:txBody>
      </p:sp>
    </p:spTree>
    <p:extLst>
      <p:ext uri="{BB962C8B-B14F-4D97-AF65-F5344CB8AC3E}">
        <p14:creationId xmlns:p14="http://schemas.microsoft.com/office/powerpoint/2010/main" val="12605629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5D1E17-C9D3-4F06-A13F-13D741B721A2}" type="datetimeFigureOut">
              <a:rPr lang="en-US" smtClean="0"/>
              <a:pPr/>
              <a:t>2/11/2013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512CEF-32A7-47BC-9E8F-4BFF64F70B84}" type="slidenum">
              <a:rPr lang="en-US" smtClean="0"/>
              <a:pPr/>
              <a:t>‹#›</a:t>
            </a:fld>
            <a:endParaRPr lang="en-US"/>
          </a:p>
        </p:txBody>
      </p:sp>
    </p:spTree>
    <p:extLst>
      <p:ext uri="{BB962C8B-B14F-4D97-AF65-F5344CB8AC3E}">
        <p14:creationId xmlns:p14="http://schemas.microsoft.com/office/powerpoint/2010/main" val="3820476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5D1E17-C9D3-4F06-A13F-13D741B721A2}" type="datetimeFigureOut">
              <a:rPr lang="en-US" smtClean="0"/>
              <a:pPr/>
              <a:t>2/11/2013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512CEF-32A7-47BC-9E8F-4BFF64F70B84}" type="slidenum">
              <a:rPr lang="en-US" smtClean="0"/>
              <a:pPr/>
              <a:t>‹#›</a:t>
            </a:fld>
            <a:endParaRPr lang="en-US"/>
          </a:p>
        </p:txBody>
      </p:sp>
    </p:spTree>
    <p:extLst>
      <p:ext uri="{BB962C8B-B14F-4D97-AF65-F5344CB8AC3E}">
        <p14:creationId xmlns:p14="http://schemas.microsoft.com/office/powerpoint/2010/main" val="353465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D1E17-C9D3-4F06-A13F-13D741B721A2}" type="datetimeFigureOut">
              <a:rPr lang="en-US" smtClean="0"/>
              <a:pPr/>
              <a:t>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12CEF-32A7-47BC-9E8F-4BFF64F70B84}" type="slidenum">
              <a:rPr lang="en-US" smtClean="0"/>
              <a:pPr/>
              <a:t>‹#›</a:t>
            </a:fld>
            <a:endParaRPr lang="en-US"/>
          </a:p>
        </p:txBody>
      </p:sp>
    </p:spTree>
    <p:extLst>
      <p:ext uri="{BB962C8B-B14F-4D97-AF65-F5344CB8AC3E}">
        <p14:creationId xmlns:p14="http://schemas.microsoft.com/office/powerpoint/2010/main" val="174324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D1E17-C9D3-4F06-A13F-13D741B721A2}" type="datetimeFigureOut">
              <a:rPr lang="en-US" smtClean="0"/>
              <a:pPr/>
              <a:t>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12CEF-32A7-47BC-9E8F-4BFF64F70B84}" type="slidenum">
              <a:rPr lang="en-US" smtClean="0"/>
              <a:pPr/>
              <a:t>‹#›</a:t>
            </a:fld>
            <a:endParaRPr lang="en-US"/>
          </a:p>
        </p:txBody>
      </p:sp>
    </p:spTree>
    <p:extLst>
      <p:ext uri="{BB962C8B-B14F-4D97-AF65-F5344CB8AC3E}">
        <p14:creationId xmlns:p14="http://schemas.microsoft.com/office/powerpoint/2010/main" val="1582493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5D1E17-C9D3-4F06-A13F-13D741B721A2}" type="datetimeFigureOut">
              <a:rPr lang="en-US" smtClean="0"/>
              <a:pPr/>
              <a:t>2/11/2013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12CEF-32A7-47BC-9E8F-4BFF64F70B84}" type="slidenum">
              <a:rPr lang="en-US" smtClean="0"/>
              <a:pPr/>
              <a:t>‹#›</a:t>
            </a:fld>
            <a:endParaRPr lang="en-US"/>
          </a:p>
        </p:txBody>
      </p:sp>
      <p:sp>
        <p:nvSpPr>
          <p:cNvPr id="8" name="Action Button: Home 7">
            <a:hlinkClick r:id="" action="ppaction://hlinkshowjump?jump=firstslide" highlightClick="1"/>
          </p:cNvPr>
          <p:cNvSpPr/>
          <p:nvPr userDrawn="1"/>
        </p:nvSpPr>
        <p:spPr>
          <a:xfrm>
            <a:off x="8763000" y="6554892"/>
            <a:ext cx="381000" cy="285689"/>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lastslideviewed" highlightClick="1"/>
          </p:cNvPr>
          <p:cNvSpPr/>
          <p:nvPr userDrawn="1"/>
        </p:nvSpPr>
        <p:spPr>
          <a:xfrm>
            <a:off x="8418616" y="6554892"/>
            <a:ext cx="304800" cy="28568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90275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4.jpeg"/><Relationship Id="rId2" Type="http://schemas.openxmlformats.org/officeDocument/2006/relationships/slide" Target="slide26.xml"/><Relationship Id="rId1" Type="http://schemas.openxmlformats.org/officeDocument/2006/relationships/slideLayout" Target="../slideLayouts/slideLayout5.xml"/><Relationship Id="rId6" Type="http://schemas.openxmlformats.org/officeDocument/2006/relationships/slide" Target="slide22.xml"/><Relationship Id="rId5" Type="http://schemas.openxmlformats.org/officeDocument/2006/relationships/image" Target="../media/image8.jpeg"/><Relationship Id="rId4" Type="http://schemas.openxmlformats.org/officeDocument/2006/relationships/slide" Target="slide2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12.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image" Target="../media/image4.jpeg"/><Relationship Id="rId2" Type="http://schemas.openxmlformats.org/officeDocument/2006/relationships/slide" Target="slide13.xml"/><Relationship Id="rId1" Type="http://schemas.openxmlformats.org/officeDocument/2006/relationships/slideLayout" Target="../slideLayouts/slideLayout5.xml"/><Relationship Id="rId6" Type="http://schemas.openxmlformats.org/officeDocument/2006/relationships/slide" Target="slide19.xml"/><Relationship Id="rId5" Type="http://schemas.openxmlformats.org/officeDocument/2006/relationships/slide" Target="slide15.xml"/><Relationship Id="rId4" Type="http://schemas.openxmlformats.org/officeDocument/2006/relationships/slide" Target="slide27.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hyperlink" Target="http://www.readingrecovery.org/reading_recovery/accountability/observation/index.asp" TargetMode="Externa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slide" Target="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hyperlink" Target="http://www.readingrecovery.org/reading_recovery/accountability/observation/index.asp" TargetMode="External"/><Relationship Id="rId1" Type="http://schemas.openxmlformats.org/officeDocument/2006/relationships/slideLayout" Target="../slideLayouts/slideLayout5.xml"/><Relationship Id="rId5" Type="http://schemas.openxmlformats.org/officeDocument/2006/relationships/slide" Target="slide14.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12.xml"/><Relationship Id="rId1" Type="http://schemas.openxmlformats.org/officeDocument/2006/relationships/slideLayout" Target="../slideLayouts/slideLayout5.xml"/><Relationship Id="rId4" Type="http://schemas.openxmlformats.org/officeDocument/2006/relationships/slide" Target="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12.xml"/><Relationship Id="rId1" Type="http://schemas.openxmlformats.org/officeDocument/2006/relationships/slideLayout" Target="../slideLayouts/slideLayout5.xml"/><Relationship Id="rId4" Type="http://schemas.openxmlformats.org/officeDocument/2006/relationships/slide" Target="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3.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22.xml"/><Relationship Id="rId7" Type="http://schemas.openxmlformats.org/officeDocument/2006/relationships/slide" Target="slide24.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slide" Target="slide23.xml"/><Relationship Id="rId5" Type="http://schemas.openxmlformats.org/officeDocument/2006/relationships/slide" Target="slide25.xml"/><Relationship Id="rId4" Type="http://schemas.openxmlformats.org/officeDocument/2006/relationships/slide" Target="slide1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district196.org/District/CurriculumAssessment/Curr-Literacy/Kindergarten.pdf"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district196.org/District/CurriculumAssessment/Curr-Literacy/Grade1.pdf"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district196.org/District/CurriculumAssessment/Curr-Literacy/Grade%202.pdf"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district196.org/District/CurriculumAssessment/Curr-Literacy/Grade%203.pdf"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slide" Target="slide31.xml"/><Relationship Id="rId4" Type="http://schemas.openxmlformats.org/officeDocument/2006/relationships/slide" Target="slide30.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www.literacycollaborative.org/" TargetMode="External"/><Relationship Id="rId2" Type="http://schemas.openxmlformats.org/officeDocument/2006/relationships/hyperlink" Target="http://education.state.mn.us/MDE/EdExc/StanCurri/K-12AcademicStandards/index.htm" TargetMode="Externa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hyperlink" Target="http://literacycollaborative.org/research/faq/"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slide" Target="slide37.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hyperlink" Target="http://www.district196.org/District/departments/EnglishLanguageLearners/EntranceExitProcedure.cfm" TargetMode="External"/><Relationship Id="rId2" Type="http://schemas.openxmlformats.org/officeDocument/2006/relationships/hyperlink" Target="http://www.district196.org/District/departments/EnglishLanguageLearners/ELLIdentification.cfm"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7.jpeg"/><Relationship Id="rId4" Type="http://schemas.openxmlformats.org/officeDocument/2006/relationships/hyperlink" Target="http://www.district196.org/District/departments/EnglishLanguageLearners/ProficiencyLevels.cfm"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4.jpeg"/><Relationship Id="rId2" Type="http://schemas.openxmlformats.org/officeDocument/2006/relationships/slide" Target="slide13.xml"/><Relationship Id="rId1" Type="http://schemas.openxmlformats.org/officeDocument/2006/relationships/slideLayout" Target="../slideLayouts/slideLayout5.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1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1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1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1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cstate="print"/>
          <a:srcRect l="4796" t="14063" r="53750" b="80469"/>
          <a:stretch>
            <a:fillRect/>
          </a:stretch>
        </p:blipFill>
        <p:spPr bwMode="auto">
          <a:xfrm>
            <a:off x="-23750" y="-28700"/>
            <a:ext cx="9167750" cy="533400"/>
          </a:xfrm>
          <a:prstGeom prst="rect">
            <a:avLst/>
          </a:prstGeom>
          <a:noFill/>
          <a:ln w="9525">
            <a:noFill/>
            <a:miter lim="800000"/>
            <a:headEnd/>
            <a:tailEnd/>
          </a:ln>
        </p:spPr>
      </p:pic>
      <p:graphicFrame>
        <p:nvGraphicFramePr>
          <p:cNvPr id="4" name="Diagram 3"/>
          <p:cNvGraphicFramePr/>
          <p:nvPr>
            <p:extLst>
              <p:ext uri="{D42A27DB-BD31-4B8C-83A1-F6EECF244321}">
                <p14:modId xmlns:p14="http://schemas.microsoft.com/office/powerpoint/2010/main" val="2051802681"/>
              </p:ext>
            </p:extLst>
          </p:nvPr>
        </p:nvGraphicFramePr>
        <p:xfrm>
          <a:off x="609600" y="1203366"/>
          <a:ext cx="4572000" cy="5286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366823" y="802681"/>
            <a:ext cx="3962400" cy="261610"/>
          </a:xfrm>
          <a:prstGeom prst="rect">
            <a:avLst/>
          </a:prstGeom>
          <a:noFill/>
        </p:spPr>
        <p:txBody>
          <a:bodyPr wrap="square" rtlCol="0">
            <a:spAutoFit/>
          </a:bodyPr>
          <a:lstStyle/>
          <a:p>
            <a:r>
              <a:rPr lang="en-US" sz="1100" i="1" dirty="0" smtClean="0"/>
              <a:t>Click on links below to read ISD 196’s Local Literacy Plan</a:t>
            </a:r>
            <a:endParaRPr lang="en-US" sz="1100" i="1" dirty="0"/>
          </a:p>
        </p:txBody>
      </p:sp>
      <p:sp>
        <p:nvSpPr>
          <p:cNvPr id="2" name="Round Diagonal Corner Rectangle 1"/>
          <p:cNvSpPr/>
          <p:nvPr/>
        </p:nvSpPr>
        <p:spPr>
          <a:xfrm>
            <a:off x="6019800" y="1371600"/>
            <a:ext cx="2590800" cy="2209800"/>
          </a:xfrm>
          <a:prstGeom prst="round2Diag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p:cNvSpPr>
            <a:spLocks noGrp="1"/>
          </p:cNvSpPr>
          <p:nvPr>
            <p:ph type="subTitle" idx="1"/>
          </p:nvPr>
        </p:nvSpPr>
        <p:spPr>
          <a:xfrm>
            <a:off x="6019800" y="1371600"/>
            <a:ext cx="2286000" cy="2438400"/>
          </a:xfrm>
        </p:spPr>
        <p:txBody>
          <a:bodyPr>
            <a:noAutofit/>
          </a:bodyPr>
          <a:lstStyle/>
          <a:p>
            <a:r>
              <a:rPr lang="en-US" sz="2400" b="1" i="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rPr>
              <a:t>Educating our students to meet their full potential</a:t>
            </a:r>
            <a:endParaRPr lang="en-US" sz="2400" b="1" i="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074" name="Picture 2" descr="C:\Users\Beth.Swenson\Pictures\Stock Literacy Photos\Little girl with book looking to the heaven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9800" y="3200400"/>
            <a:ext cx="2590800" cy="310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7627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ln w="38100">
            <a:solidFill>
              <a:schemeClr val="accent3"/>
            </a:solidFill>
          </a:ln>
        </p:spPr>
        <p:txBody>
          <a:bodyPr/>
          <a:lstStyle/>
          <a:p>
            <a:r>
              <a:rPr lang="en-US" b="1" dirty="0" smtClean="0">
                <a:solidFill>
                  <a:schemeClr val="accent3"/>
                </a:solidFill>
              </a:rPr>
              <a:t>Summer Assessment Plan</a:t>
            </a:r>
            <a:endParaRPr lang="en-US" b="1" dirty="0">
              <a:solidFill>
                <a:schemeClr val="accent3"/>
              </a:solidFill>
            </a:endParaRPr>
          </a:p>
        </p:txBody>
      </p:sp>
      <p:sp>
        <p:nvSpPr>
          <p:cNvPr id="3" name="Text Placeholder 2"/>
          <p:cNvSpPr>
            <a:spLocks noGrp="1"/>
          </p:cNvSpPr>
          <p:nvPr>
            <p:ph type="body" idx="1"/>
          </p:nvPr>
        </p:nvSpPr>
        <p:spPr>
          <a:xfrm>
            <a:off x="381000" y="1219200"/>
            <a:ext cx="4040188" cy="639762"/>
          </a:xfrm>
        </p:spPr>
        <p:style>
          <a:lnRef idx="0">
            <a:schemeClr val="accent3"/>
          </a:lnRef>
          <a:fillRef idx="3">
            <a:schemeClr val="accent3"/>
          </a:fillRef>
          <a:effectRef idx="3">
            <a:schemeClr val="accent3"/>
          </a:effectRef>
          <a:fontRef idx="minor">
            <a:schemeClr val="lt1"/>
          </a:fontRef>
        </p:style>
        <p:txBody>
          <a:bodyPr anchor="ctr">
            <a:normAutofit fontScale="92500"/>
          </a:bodyPr>
          <a:lstStyle/>
          <a:p>
            <a:pPr algn="ctr"/>
            <a:r>
              <a:rPr lang="en-US" dirty="0" smtClean="0">
                <a:hlinkClick r:id="rId2" action="ppaction://hlinksldjump"/>
              </a:rPr>
              <a:t>Individualized Summer Screening</a:t>
            </a:r>
            <a:endParaRPr lang="en-US" dirty="0">
              <a:hlinkClick r:id="rId2" action="ppaction://hlinksldjump"/>
            </a:endParaRPr>
          </a:p>
        </p:txBody>
      </p:sp>
      <p:sp>
        <p:nvSpPr>
          <p:cNvPr id="4" name="Content Placeholder 3"/>
          <p:cNvSpPr>
            <a:spLocks noGrp="1"/>
          </p:cNvSpPr>
          <p:nvPr>
            <p:ph sz="half" idx="2"/>
          </p:nvPr>
        </p:nvSpPr>
        <p:spPr>
          <a:xfrm>
            <a:off x="381000" y="1981200"/>
            <a:ext cx="4040188" cy="3810000"/>
          </a:xfrm>
          <a:ln w="57150"/>
        </p:spPr>
        <p:style>
          <a:lnRef idx="2">
            <a:schemeClr val="accent3"/>
          </a:lnRef>
          <a:fillRef idx="1">
            <a:schemeClr val="lt1"/>
          </a:fillRef>
          <a:effectRef idx="0">
            <a:schemeClr val="accent3"/>
          </a:effectRef>
          <a:fontRef idx="minor">
            <a:schemeClr val="dk1"/>
          </a:fontRef>
        </p:style>
        <p:txBody>
          <a:bodyPr>
            <a:normAutofit lnSpcReduction="10000"/>
          </a:bodyPr>
          <a:lstStyle/>
          <a:p>
            <a:pPr marL="0" indent="0">
              <a:buNone/>
            </a:pPr>
            <a:endParaRPr lang="en-US" sz="1500" dirty="0" smtClean="0">
              <a:solidFill>
                <a:schemeClr val="bg2">
                  <a:lumMod val="50000"/>
                </a:schemeClr>
              </a:solidFill>
            </a:endParaRPr>
          </a:p>
          <a:p>
            <a:r>
              <a:rPr lang="en-US" sz="1500" dirty="0" smtClean="0">
                <a:solidFill>
                  <a:schemeClr val="bg2">
                    <a:lumMod val="50000"/>
                  </a:schemeClr>
                </a:solidFill>
              </a:rPr>
              <a:t>Each child will have the opportunity to meet their teacher and have a forty-five minute one on one screening.  </a:t>
            </a:r>
            <a:br>
              <a:rPr lang="en-US" sz="1500" dirty="0" smtClean="0">
                <a:solidFill>
                  <a:schemeClr val="bg2">
                    <a:lumMod val="50000"/>
                  </a:schemeClr>
                </a:solidFill>
              </a:rPr>
            </a:br>
            <a:endParaRPr lang="en-US" sz="1500" dirty="0" smtClean="0">
              <a:solidFill>
                <a:schemeClr val="bg2">
                  <a:lumMod val="50000"/>
                </a:schemeClr>
              </a:solidFill>
            </a:endParaRPr>
          </a:p>
          <a:p>
            <a:r>
              <a:rPr lang="en-US" sz="1500" dirty="0" smtClean="0">
                <a:solidFill>
                  <a:schemeClr val="bg2">
                    <a:lumMod val="50000"/>
                  </a:schemeClr>
                </a:solidFill>
              </a:rPr>
              <a:t>Testing will allow teachers to know your child as an individual from the first day of school.  </a:t>
            </a:r>
            <a:br>
              <a:rPr lang="en-US" sz="1500" dirty="0" smtClean="0">
                <a:solidFill>
                  <a:schemeClr val="bg2">
                    <a:lumMod val="50000"/>
                  </a:schemeClr>
                </a:solidFill>
              </a:rPr>
            </a:br>
            <a:endParaRPr lang="en-US" sz="1500" dirty="0" smtClean="0">
              <a:solidFill>
                <a:schemeClr val="bg2">
                  <a:lumMod val="50000"/>
                </a:schemeClr>
              </a:solidFill>
            </a:endParaRPr>
          </a:p>
          <a:p>
            <a:r>
              <a:rPr lang="en-US" sz="1500" dirty="0" smtClean="0">
                <a:solidFill>
                  <a:schemeClr val="bg2">
                    <a:lumMod val="50000"/>
                  </a:schemeClr>
                </a:solidFill>
              </a:rPr>
              <a:t>Teachers will be able to differentiate instruction and meet the needs of students with interventions that match individual needs by testing before school.</a:t>
            </a:r>
          </a:p>
          <a:p>
            <a:pPr marL="0" indent="0">
              <a:buNone/>
            </a:pPr>
            <a:endParaRPr lang="en-US" sz="1500" dirty="0" smtClean="0">
              <a:solidFill>
                <a:schemeClr val="bg2">
                  <a:lumMod val="50000"/>
                </a:schemeClr>
              </a:solidFill>
            </a:endParaRPr>
          </a:p>
          <a:p>
            <a:r>
              <a:rPr lang="en-US" sz="1500" dirty="0" smtClean="0">
                <a:solidFill>
                  <a:schemeClr val="bg2">
                    <a:lumMod val="50000"/>
                  </a:schemeClr>
                </a:solidFill>
              </a:rPr>
              <a:t>Click the link below for a more detailed </a:t>
            </a:r>
          </a:p>
          <a:p>
            <a:pPr marL="0" indent="0" algn="ctr">
              <a:buNone/>
            </a:pPr>
            <a:r>
              <a:rPr lang="en-US" sz="1800" dirty="0" smtClean="0">
                <a:ln w="0">
                  <a:solidFill>
                    <a:schemeClr val="bg2"/>
                  </a:solidFill>
                </a:ln>
                <a:solidFill>
                  <a:schemeClr val="bg1"/>
                </a:solidFill>
                <a:hlinkClick r:id="rId3" action="ppaction://hlinksldjump"/>
              </a:rPr>
              <a:t>Grade by Grade Assessment Plan</a:t>
            </a:r>
            <a:endParaRPr lang="en-US" sz="1800" dirty="0" smtClean="0">
              <a:ln w="0">
                <a:solidFill>
                  <a:schemeClr val="bg2"/>
                </a:solidFill>
              </a:ln>
              <a:solidFill>
                <a:schemeClr val="bg1"/>
              </a:solidFill>
            </a:endParaRPr>
          </a:p>
        </p:txBody>
      </p:sp>
      <p:sp>
        <p:nvSpPr>
          <p:cNvPr id="5" name="Text Placeholder 4"/>
          <p:cNvSpPr>
            <a:spLocks noGrp="1"/>
          </p:cNvSpPr>
          <p:nvPr>
            <p:ph type="body" sz="quarter" idx="3"/>
          </p:nvPr>
        </p:nvSpPr>
        <p:spPr>
          <a:xfrm>
            <a:off x="4676208" y="1219200"/>
            <a:ext cx="4041775" cy="639762"/>
          </a:xfr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anchor="ctr">
            <a:normAutofit fontScale="92500"/>
          </a:bodyPr>
          <a:lstStyle/>
          <a:p>
            <a:pPr algn="ctr"/>
            <a:r>
              <a:rPr lang="en-US" dirty="0" smtClean="0">
                <a:hlinkClick r:id="rId4" action="ppaction://hlinksldjump"/>
              </a:rPr>
              <a:t>Fall Parent Teacher Conferences</a:t>
            </a:r>
            <a:endParaRPr lang="en-US" dirty="0">
              <a:hlinkClick r:id="rId4" action="ppaction://hlinksldjump"/>
            </a:endParaRPr>
          </a:p>
        </p:txBody>
      </p:sp>
      <p:pic>
        <p:nvPicPr>
          <p:cNvPr id="4098" name="Picture 2" descr="C:\Users\Beth.Swenson\Pictures\Stock Literacy Photos\parents in classroo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371172" cy="99060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3"/>
          <p:cNvSpPr txBox="1">
            <a:spLocks/>
          </p:cNvSpPr>
          <p:nvPr/>
        </p:nvSpPr>
        <p:spPr>
          <a:xfrm>
            <a:off x="4724400" y="1981200"/>
            <a:ext cx="4040188" cy="3886200"/>
          </a:xfrm>
          <a:prstGeom prst="rect">
            <a:avLst/>
          </a:prstGeom>
          <a:ln w="57150"/>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marL="0" indent="0">
              <a:buFont typeface="Arial" pitchFamily="34" charset="0"/>
              <a:buNone/>
            </a:pPr>
            <a:endParaRPr lang="en-US" sz="1800" dirty="0">
              <a:solidFill>
                <a:schemeClr val="bg2">
                  <a:lumMod val="50000"/>
                </a:schemeClr>
              </a:solidFill>
            </a:endParaRPr>
          </a:p>
          <a:p>
            <a:r>
              <a:rPr lang="en-US" sz="1800" dirty="0">
                <a:solidFill>
                  <a:schemeClr val="bg2">
                    <a:lumMod val="50000"/>
                  </a:schemeClr>
                </a:solidFill>
              </a:rPr>
              <a:t>Parents will have the opportunity to meet with their child’s teacher during fall conferences to hear about their child’s fall testing.</a:t>
            </a:r>
            <a:br>
              <a:rPr lang="en-US" sz="1800" dirty="0">
                <a:solidFill>
                  <a:schemeClr val="bg2">
                    <a:lumMod val="50000"/>
                  </a:schemeClr>
                </a:solidFill>
              </a:rPr>
            </a:br>
            <a:endParaRPr lang="en-US" sz="1800" dirty="0">
              <a:solidFill>
                <a:schemeClr val="bg2">
                  <a:lumMod val="50000"/>
                </a:schemeClr>
              </a:solidFill>
            </a:endParaRPr>
          </a:p>
          <a:p>
            <a:r>
              <a:rPr lang="en-US" sz="1800" dirty="0">
                <a:solidFill>
                  <a:schemeClr val="bg2">
                    <a:lumMod val="50000"/>
                  </a:schemeClr>
                </a:solidFill>
              </a:rPr>
              <a:t>Testing will allow teachers to know your child as an individual from the first day of school.  </a:t>
            </a:r>
            <a:br>
              <a:rPr lang="en-US" sz="1800" dirty="0">
                <a:solidFill>
                  <a:schemeClr val="bg2">
                    <a:lumMod val="50000"/>
                  </a:schemeClr>
                </a:solidFill>
              </a:rPr>
            </a:br>
            <a:endParaRPr lang="en-US" sz="1800" dirty="0">
              <a:solidFill>
                <a:schemeClr val="bg2">
                  <a:lumMod val="50000"/>
                </a:schemeClr>
              </a:solidFill>
            </a:endParaRPr>
          </a:p>
          <a:p>
            <a:r>
              <a:rPr lang="en-US" sz="1800" dirty="0">
                <a:solidFill>
                  <a:schemeClr val="bg2">
                    <a:lumMod val="50000"/>
                  </a:schemeClr>
                </a:solidFill>
              </a:rPr>
              <a:t>Teachers will be able to differentiate </a:t>
            </a:r>
            <a:r>
              <a:rPr lang="en-US" sz="1800" dirty="0" smtClean="0">
                <a:solidFill>
                  <a:schemeClr val="bg2">
                    <a:lumMod val="50000"/>
                  </a:schemeClr>
                </a:solidFill>
              </a:rPr>
              <a:t>instruction </a:t>
            </a:r>
            <a:r>
              <a:rPr lang="en-US" sz="1800" dirty="0">
                <a:solidFill>
                  <a:schemeClr val="bg2">
                    <a:lumMod val="50000"/>
                  </a:schemeClr>
                </a:solidFill>
              </a:rPr>
              <a:t>and meet the needs of students with interventions that match individual needs by testing before school.</a:t>
            </a:r>
          </a:p>
          <a:p>
            <a:pPr marL="0" indent="0">
              <a:buFont typeface="Arial" pitchFamily="34" charset="0"/>
              <a:buNone/>
            </a:pPr>
            <a:endParaRPr lang="en-US" sz="1800" dirty="0">
              <a:solidFill>
                <a:schemeClr val="bg2">
                  <a:lumMod val="50000"/>
                </a:schemeClr>
              </a:solidFill>
            </a:endParaRPr>
          </a:p>
          <a:p>
            <a:r>
              <a:rPr lang="en-US" sz="1800" dirty="0">
                <a:solidFill>
                  <a:schemeClr val="bg2">
                    <a:lumMod val="50000"/>
                  </a:schemeClr>
                </a:solidFill>
              </a:rPr>
              <a:t>Click the link below for a more detailed </a:t>
            </a:r>
            <a:endParaRPr lang="en-US" sz="1800" dirty="0" smtClean="0">
              <a:solidFill>
                <a:schemeClr val="bg2">
                  <a:lumMod val="50000"/>
                </a:schemeClr>
              </a:solidFill>
            </a:endParaRPr>
          </a:p>
          <a:p>
            <a:pPr marL="0" indent="0" algn="ctr">
              <a:buNone/>
            </a:pPr>
            <a:r>
              <a:rPr lang="en-US" sz="1900" dirty="0" smtClean="0">
                <a:ln>
                  <a:solidFill>
                    <a:schemeClr val="accent4">
                      <a:lumMod val="50000"/>
                    </a:schemeClr>
                  </a:solidFill>
                </a:ln>
                <a:solidFill>
                  <a:schemeClr val="accent4">
                    <a:lumMod val="50000"/>
                  </a:schemeClr>
                </a:solidFill>
                <a:hlinkClick r:id="rId6" action="ppaction://hlinksldjump"/>
              </a:rPr>
              <a:t>Parent Notification and Involvement Plan </a:t>
            </a:r>
            <a:endParaRPr lang="en-US" sz="2100" dirty="0" smtClean="0">
              <a:ln>
                <a:solidFill>
                  <a:schemeClr val="accent4">
                    <a:lumMod val="50000"/>
                  </a:schemeClr>
                </a:solidFill>
              </a:ln>
              <a:solidFill>
                <a:schemeClr val="accent4">
                  <a:lumMod val="50000"/>
                </a:schemeClr>
              </a:solidFill>
            </a:endParaRP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867400"/>
            <a:ext cx="1091055" cy="990600"/>
          </a:xfrm>
          <a:prstGeom prst="rect">
            <a:avLst/>
          </a:prstGeom>
        </p:spPr>
      </p:pic>
    </p:spTree>
    <p:extLst>
      <p:ext uri="{BB962C8B-B14F-4D97-AF65-F5344CB8AC3E}">
        <p14:creationId xmlns:p14="http://schemas.microsoft.com/office/powerpoint/2010/main" val="426179449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0">
            <a:schemeClr val="accent3"/>
          </a:lnRef>
          <a:fillRef idx="3">
            <a:schemeClr val="accent3"/>
          </a:fillRef>
          <a:effectRef idx="3">
            <a:schemeClr val="accent3"/>
          </a:effectRef>
          <a:fontRef idx="minor">
            <a:schemeClr val="lt1"/>
          </a:fontRef>
        </p:style>
        <p:txBody>
          <a:bodyPr>
            <a:normAutofit/>
          </a:bodyPr>
          <a:lstStyle/>
          <a:p>
            <a:r>
              <a:rPr lang="en-US" sz="4000" dirty="0" smtClean="0">
                <a:solidFill>
                  <a:schemeClr val="tx1"/>
                </a:solidFill>
              </a:rPr>
              <a:t>Year Round Assessment Plan</a:t>
            </a:r>
            <a:endParaRPr lang="en-US" sz="4000" dirty="0">
              <a:solidFill>
                <a:schemeClr val="tx1"/>
              </a:solidFill>
            </a:endParaRPr>
          </a:p>
        </p:txBody>
      </p:sp>
      <p:graphicFrame>
        <p:nvGraphicFramePr>
          <p:cNvPr id="7" name="Content Placeholder 6"/>
          <p:cNvGraphicFramePr>
            <a:graphicFrameLocks noGrp="1"/>
          </p:cNvGraphicFramePr>
          <p:nvPr>
            <p:ph sz="quarter" idx="4"/>
            <p:extLst>
              <p:ext uri="{D42A27DB-BD31-4B8C-83A1-F6EECF244321}">
                <p14:modId xmlns:p14="http://schemas.microsoft.com/office/powerpoint/2010/main" val="3051281982"/>
              </p:ext>
            </p:extLst>
          </p:nvPr>
        </p:nvGraphicFramePr>
        <p:xfrm>
          <a:off x="762000" y="1752600"/>
          <a:ext cx="7391400" cy="3230880"/>
        </p:xfrm>
        <a:graphic>
          <a:graphicData uri="http://schemas.openxmlformats.org/drawingml/2006/table">
            <a:tbl>
              <a:tblPr firstRow="1" bandRow="1">
                <a:tableStyleId>{6E25E649-3F16-4E02-A733-19D2CDBF48F0}</a:tableStyleId>
              </a:tblPr>
              <a:tblGrid>
                <a:gridCol w="7391400"/>
              </a:tblGrid>
              <a:tr h="827881">
                <a:tc>
                  <a:txBody>
                    <a:bodyPr/>
                    <a:lstStyle/>
                    <a:p>
                      <a:pPr algn="ctr"/>
                      <a:endParaRPr lang="en-US" sz="2400" b="1" dirty="0" smtClean="0">
                        <a:solidFill>
                          <a:schemeClr val="bg1"/>
                        </a:solidFill>
                      </a:endParaRPr>
                    </a:p>
                    <a:p>
                      <a:pPr algn="ctr"/>
                      <a:r>
                        <a:rPr lang="en-US" sz="2400" b="1" dirty="0" smtClean="0">
                          <a:solidFill>
                            <a:schemeClr val="tx1"/>
                          </a:solidFill>
                        </a:rPr>
                        <a:t>Assessment</a:t>
                      </a:r>
                      <a:r>
                        <a:rPr lang="en-US" sz="2400" b="1" baseline="0" dirty="0" smtClean="0">
                          <a:solidFill>
                            <a:schemeClr val="tx1"/>
                          </a:solidFill>
                        </a:rPr>
                        <a:t> Data Collection 2012-13</a:t>
                      </a:r>
                      <a:endParaRPr lang="en-US" sz="2400" b="1" dirty="0">
                        <a:solidFill>
                          <a:schemeClr val="tx1"/>
                        </a:solidFill>
                      </a:endParaRPr>
                    </a:p>
                  </a:txBody>
                  <a:tcPr/>
                </a:tc>
              </a:tr>
              <a:tr h="543719">
                <a:tc>
                  <a:txBody>
                    <a:bodyPr/>
                    <a:lstStyle/>
                    <a:p>
                      <a:r>
                        <a:rPr lang="en-US" dirty="0" smtClean="0"/>
                        <a:t>Before</a:t>
                      </a:r>
                      <a:r>
                        <a:rPr lang="en-US" baseline="0" dirty="0" smtClean="0"/>
                        <a:t> School Data Collection Due: Friday, September 7, 2012</a:t>
                      </a:r>
                      <a:endParaRPr lang="en-US" dirty="0"/>
                    </a:p>
                  </a:txBody>
                  <a:tcPr/>
                </a:tc>
              </a:tr>
              <a:tr h="609600">
                <a:tc>
                  <a:txBody>
                    <a:bodyPr/>
                    <a:lstStyle/>
                    <a:p>
                      <a:r>
                        <a:rPr lang="en-US" dirty="0" smtClean="0"/>
                        <a:t>November Kindergarten</a:t>
                      </a:r>
                      <a:r>
                        <a:rPr lang="en-US" baseline="0" dirty="0" smtClean="0"/>
                        <a:t> </a:t>
                      </a:r>
                      <a:r>
                        <a:rPr lang="en-US" dirty="0" smtClean="0"/>
                        <a:t>Data Collection Due: November 21, 2012</a:t>
                      </a:r>
                    </a:p>
                    <a:p>
                      <a:r>
                        <a:rPr lang="en-US" dirty="0" smtClean="0"/>
                        <a:t>January</a:t>
                      </a:r>
                      <a:r>
                        <a:rPr lang="en-US" baseline="0" dirty="0" smtClean="0"/>
                        <a:t> Data Collection Due: January 18, 2013</a:t>
                      </a:r>
                      <a:endParaRPr lang="en-US" dirty="0"/>
                    </a:p>
                  </a:txBody>
                  <a:tcPr/>
                </a:tc>
              </a:tr>
              <a:tr h="609600">
                <a:tc>
                  <a:txBody>
                    <a:bodyPr/>
                    <a:lstStyle/>
                    <a:p>
                      <a:r>
                        <a:rPr lang="en-US" dirty="0" smtClean="0"/>
                        <a:t>March Data Collection Due: March 1, 2013</a:t>
                      </a:r>
                      <a:endParaRPr lang="en-US" dirty="0"/>
                    </a:p>
                  </a:txBody>
                  <a:tcPr/>
                </a:tc>
              </a:tr>
              <a:tr h="609600">
                <a:tc>
                  <a:txBody>
                    <a:bodyPr/>
                    <a:lstStyle/>
                    <a:p>
                      <a:r>
                        <a:rPr lang="en-US" dirty="0" smtClean="0"/>
                        <a:t>Spring Data Collection Due: May 31, 2013</a:t>
                      </a:r>
                      <a:endParaRPr lang="en-US" dirty="0"/>
                    </a:p>
                  </a:txBody>
                  <a:tcPr/>
                </a:tc>
              </a:tr>
            </a:tbl>
          </a:graphicData>
        </a:graphic>
      </p:graphicFrame>
      <p:sp>
        <p:nvSpPr>
          <p:cNvPr id="8" name="TextBox 7"/>
          <p:cNvSpPr txBox="1"/>
          <p:nvPr/>
        </p:nvSpPr>
        <p:spPr>
          <a:xfrm>
            <a:off x="990600" y="5410200"/>
            <a:ext cx="6705600" cy="369332"/>
          </a:xfrm>
          <a:prstGeom prst="rect">
            <a:avLst/>
          </a:prstGeom>
          <a:noFill/>
        </p:spPr>
        <p:txBody>
          <a:bodyPr wrap="square" rtlCol="0">
            <a:spAutoFit/>
          </a:bodyPr>
          <a:lstStyle/>
          <a:p>
            <a:r>
              <a:rPr lang="en-US" dirty="0" smtClean="0"/>
              <a:t>For more information on grade by grade assessment plan, </a:t>
            </a:r>
            <a:r>
              <a:rPr lang="en-US" dirty="0" smtClean="0">
                <a:hlinkClick r:id="rId2" action="ppaction://hlinksldjump"/>
              </a:rPr>
              <a:t>click here</a:t>
            </a:r>
            <a:r>
              <a:rPr lang="en-US" dirty="0" smtClean="0"/>
              <a:t>.</a:t>
            </a:r>
            <a:endParaRPr lang="en-US" dirty="0"/>
          </a:p>
        </p:txBody>
      </p:sp>
      <p:pic>
        <p:nvPicPr>
          <p:cNvPr id="5"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096000" y="3584315"/>
            <a:ext cx="1957449" cy="1292485"/>
          </a:xfrm>
        </p:spPr>
        <p:style>
          <a:lnRef idx="0">
            <a:schemeClr val="accent4"/>
          </a:lnRef>
          <a:fillRef idx="3">
            <a:schemeClr val="accent4"/>
          </a:fillRef>
          <a:effectRef idx="3">
            <a:schemeClr val="accent4"/>
          </a:effectRef>
          <a:fontRef idx="minor">
            <a:schemeClr val="lt1"/>
          </a:fontRef>
        </p:style>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67400"/>
            <a:ext cx="1091055" cy="990600"/>
          </a:xfrm>
          <a:prstGeom prst="rect">
            <a:avLst/>
          </a:prstGeom>
        </p:spPr>
      </p:pic>
    </p:spTree>
    <p:extLst>
      <p:ext uri="{BB962C8B-B14F-4D97-AF65-F5344CB8AC3E}">
        <p14:creationId xmlns:p14="http://schemas.microsoft.com/office/powerpoint/2010/main" val="362573843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51" y="195467"/>
            <a:ext cx="8420100" cy="762000"/>
          </a:xfrm>
        </p:spPr>
        <p:style>
          <a:lnRef idx="0">
            <a:schemeClr val="accent3"/>
          </a:lnRef>
          <a:fillRef idx="3">
            <a:schemeClr val="accent3"/>
          </a:fillRef>
          <a:effectRef idx="3">
            <a:schemeClr val="accent3"/>
          </a:effectRef>
          <a:fontRef idx="minor">
            <a:schemeClr val="lt1"/>
          </a:fontRef>
        </p:style>
        <p:txBody>
          <a:bodyPr>
            <a:normAutofit/>
          </a:bodyPr>
          <a:lstStyle/>
          <a:p>
            <a:r>
              <a:rPr lang="en-US" sz="3600" dirty="0" smtClean="0"/>
              <a:t>Grade by Grade Assessment Plan</a:t>
            </a:r>
            <a:endParaRPr lang="en-US" sz="3600" dirty="0"/>
          </a:p>
        </p:txBody>
      </p:sp>
      <p:grpSp>
        <p:nvGrpSpPr>
          <p:cNvPr id="7" name="Group 6"/>
          <p:cNvGrpSpPr/>
          <p:nvPr/>
        </p:nvGrpSpPr>
        <p:grpSpPr>
          <a:xfrm>
            <a:off x="2394476" y="1371599"/>
            <a:ext cx="3991370" cy="912017"/>
            <a:chOff x="1681" y="4009347"/>
            <a:chExt cx="3288120" cy="607217"/>
          </a:xfrm>
          <a:scene3d>
            <a:camera prst="orthographicFront"/>
            <a:lightRig rig="threePt" dir="t">
              <a:rot lat="0" lon="0" rev="7500000"/>
            </a:lightRig>
          </a:scene3d>
        </p:grpSpPr>
        <p:sp>
          <p:nvSpPr>
            <p:cNvPr id="8" name="Rounded Rectangle 7">
              <a:hlinkClick r:id="rId2" action="ppaction://hlinksldjump"/>
            </p:cNvPr>
            <p:cNvSpPr/>
            <p:nvPr/>
          </p:nvSpPr>
          <p:spPr>
            <a:xfrm>
              <a:off x="1681" y="4009347"/>
              <a:ext cx="3288120" cy="607217"/>
            </a:xfrm>
            <a:prstGeom prst="roundRect">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Rounded Rectangle 4"/>
            <p:cNvSpPr/>
            <p:nvPr/>
          </p:nvSpPr>
          <p:spPr>
            <a:xfrm>
              <a:off x="31323" y="4038989"/>
              <a:ext cx="3228836" cy="54793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2800" b="1" kern="1200" dirty="0" smtClean="0"/>
                <a:t>Kindergarten</a:t>
              </a:r>
              <a:endParaRPr lang="en-US" sz="2800" b="1" kern="1200" dirty="0"/>
            </a:p>
          </p:txBody>
        </p:sp>
      </p:grpSp>
      <p:grpSp>
        <p:nvGrpSpPr>
          <p:cNvPr id="10" name="Group 9"/>
          <p:cNvGrpSpPr/>
          <p:nvPr/>
        </p:nvGrpSpPr>
        <p:grpSpPr>
          <a:xfrm>
            <a:off x="2394476" y="3581400"/>
            <a:ext cx="3955389" cy="889956"/>
            <a:chOff x="1681" y="4009347"/>
            <a:chExt cx="3288120" cy="607217"/>
          </a:xfrm>
          <a:scene3d>
            <a:camera prst="orthographicFront"/>
            <a:lightRig rig="threePt" dir="t">
              <a:rot lat="0" lon="0" rev="7500000"/>
            </a:lightRig>
          </a:scene3d>
        </p:grpSpPr>
        <p:sp>
          <p:nvSpPr>
            <p:cNvPr id="11" name="Rounded Rectangle 10">
              <a:hlinkClick r:id="rId3" action="ppaction://hlinksldjump"/>
            </p:cNvPr>
            <p:cNvSpPr/>
            <p:nvPr/>
          </p:nvSpPr>
          <p:spPr>
            <a:xfrm>
              <a:off x="1681" y="4009347"/>
              <a:ext cx="3288120" cy="607217"/>
            </a:xfrm>
            <a:prstGeom prst="roundRect">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2" name="Rounded Rectangle 4">
              <a:hlinkClick r:id="rId3" action="ppaction://hlinksldjump"/>
            </p:cNvPr>
            <p:cNvSpPr/>
            <p:nvPr/>
          </p:nvSpPr>
          <p:spPr>
            <a:xfrm>
              <a:off x="31323" y="4038989"/>
              <a:ext cx="3228836" cy="54793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2800" b="1" kern="1200" dirty="0" smtClean="0"/>
                <a:t>Second Grade</a:t>
              </a:r>
              <a:endParaRPr lang="en-US" sz="2800" b="1" kern="1200" dirty="0"/>
            </a:p>
          </p:txBody>
        </p:sp>
      </p:grpSp>
      <p:grpSp>
        <p:nvGrpSpPr>
          <p:cNvPr id="13" name="Group 12"/>
          <p:cNvGrpSpPr/>
          <p:nvPr/>
        </p:nvGrpSpPr>
        <p:grpSpPr>
          <a:xfrm>
            <a:off x="2394476" y="2438400"/>
            <a:ext cx="3950922" cy="910825"/>
            <a:chOff x="31323" y="3979705"/>
            <a:chExt cx="3288120" cy="607217"/>
          </a:xfrm>
          <a:scene3d>
            <a:camera prst="orthographicFront"/>
            <a:lightRig rig="threePt" dir="t">
              <a:rot lat="0" lon="0" rev="7500000"/>
            </a:lightRig>
          </a:scene3d>
        </p:grpSpPr>
        <p:sp>
          <p:nvSpPr>
            <p:cNvPr id="14" name="Rounded Rectangle 13">
              <a:hlinkClick r:id="rId4" action="ppaction://hlinksldjump"/>
            </p:cNvPr>
            <p:cNvSpPr/>
            <p:nvPr/>
          </p:nvSpPr>
          <p:spPr>
            <a:xfrm>
              <a:off x="31323" y="3979705"/>
              <a:ext cx="3288120" cy="607217"/>
            </a:xfrm>
            <a:prstGeom prst="roundRect">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5" name="Rounded Rectangle 4">
              <a:hlinkClick r:id="rId5" action="ppaction://hlinksldjump"/>
            </p:cNvPr>
            <p:cNvSpPr/>
            <p:nvPr/>
          </p:nvSpPr>
          <p:spPr>
            <a:xfrm>
              <a:off x="31323" y="4038989"/>
              <a:ext cx="3228836" cy="54793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2800" b="1" kern="1200" dirty="0" smtClean="0"/>
                <a:t>First Grade</a:t>
              </a:r>
              <a:endParaRPr lang="en-US" sz="2800" b="1" kern="1200" dirty="0"/>
            </a:p>
          </p:txBody>
        </p:sp>
      </p:grpSp>
      <p:grpSp>
        <p:nvGrpSpPr>
          <p:cNvPr id="19" name="Group 18"/>
          <p:cNvGrpSpPr/>
          <p:nvPr/>
        </p:nvGrpSpPr>
        <p:grpSpPr>
          <a:xfrm>
            <a:off x="2363798" y="4745221"/>
            <a:ext cx="4018187" cy="912017"/>
            <a:chOff x="-20411" y="4009347"/>
            <a:chExt cx="3310212" cy="607217"/>
          </a:xfrm>
          <a:scene3d>
            <a:camera prst="orthographicFront"/>
            <a:lightRig rig="threePt" dir="t">
              <a:rot lat="0" lon="0" rev="7500000"/>
            </a:lightRig>
          </a:scene3d>
        </p:grpSpPr>
        <p:sp>
          <p:nvSpPr>
            <p:cNvPr id="20" name="Rounded Rectangle 19">
              <a:hlinkClick r:id="rId2" action="ppaction://hlinksldjump"/>
            </p:cNvPr>
            <p:cNvSpPr/>
            <p:nvPr/>
          </p:nvSpPr>
          <p:spPr>
            <a:xfrm>
              <a:off x="1681" y="4009347"/>
              <a:ext cx="3288120" cy="607217"/>
            </a:xfrm>
            <a:prstGeom prst="roundRect">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1" name="Rounded Rectangle 4">
              <a:hlinkClick r:id="rId6" action="ppaction://hlinksldjump"/>
            </p:cNvPr>
            <p:cNvSpPr/>
            <p:nvPr/>
          </p:nvSpPr>
          <p:spPr>
            <a:xfrm>
              <a:off x="-20411" y="4052176"/>
              <a:ext cx="3228836" cy="54793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2800" b="1" kern="1200" dirty="0" smtClean="0"/>
                <a:t>Third Grade   </a:t>
              </a:r>
              <a:endParaRPr lang="en-US" sz="2800" b="1" kern="1200" dirty="0"/>
            </a:p>
          </p:txBody>
        </p:sp>
      </p:gr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867400"/>
            <a:ext cx="1091055" cy="990600"/>
          </a:xfrm>
          <a:prstGeom prst="rect">
            <a:avLst/>
          </a:prstGeom>
        </p:spPr>
      </p:pic>
    </p:spTree>
    <p:extLst>
      <p:ext uri="{BB962C8B-B14F-4D97-AF65-F5344CB8AC3E}">
        <p14:creationId xmlns:p14="http://schemas.microsoft.com/office/powerpoint/2010/main" val="213293885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868362"/>
          </a:xfrm>
        </p:spPr>
        <p:style>
          <a:lnRef idx="0">
            <a:schemeClr val="accent3"/>
          </a:lnRef>
          <a:fillRef idx="3">
            <a:schemeClr val="accent3"/>
          </a:fillRef>
          <a:effectRef idx="3">
            <a:schemeClr val="accent3"/>
          </a:effectRef>
          <a:fontRef idx="minor">
            <a:schemeClr val="lt1"/>
          </a:fontRef>
        </p:style>
        <p:txBody>
          <a:bodyPr>
            <a:normAutofit/>
          </a:bodyPr>
          <a:lstStyle/>
          <a:p>
            <a:r>
              <a:rPr lang="en-US" sz="3600" dirty="0" smtClean="0"/>
              <a:t>Kindergarten Assessment Plan</a:t>
            </a:r>
            <a:endParaRPr lang="en-US" sz="3600" dirty="0"/>
          </a:p>
        </p:txBody>
      </p:sp>
      <p:sp>
        <p:nvSpPr>
          <p:cNvPr id="12" name="Content Placeholder 3"/>
          <p:cNvSpPr>
            <a:spLocks noGrp="1"/>
          </p:cNvSpPr>
          <p:nvPr>
            <p:ph sz="half" idx="2"/>
          </p:nvPr>
        </p:nvSpPr>
        <p:spPr>
          <a:xfrm>
            <a:off x="533400" y="1371600"/>
            <a:ext cx="4040188" cy="4419600"/>
          </a:xfrm>
          <a:ln w="57150"/>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endParaRPr lang="en-US" sz="1500" dirty="0" smtClean="0">
              <a:solidFill>
                <a:schemeClr val="bg2">
                  <a:lumMod val="50000"/>
                </a:schemeClr>
              </a:solidFill>
            </a:endParaRPr>
          </a:p>
          <a:p>
            <a:pPr marL="0" indent="0">
              <a:buNone/>
            </a:pPr>
            <a:r>
              <a:rPr lang="en-US" b="1" dirty="0">
                <a:solidFill>
                  <a:schemeClr val="bg1"/>
                </a:solidFill>
              </a:rPr>
              <a:t>Concepts About </a:t>
            </a:r>
            <a:r>
              <a:rPr lang="en-US" b="1" dirty="0" smtClean="0">
                <a:solidFill>
                  <a:schemeClr val="bg1"/>
                </a:solidFill>
              </a:rPr>
              <a:t>Print</a:t>
            </a:r>
            <a:r>
              <a:rPr lang="en-US" sz="1100" dirty="0">
                <a:solidFill>
                  <a:schemeClr val="bg1"/>
                </a:solidFill>
              </a:rPr>
              <a:t> </a:t>
            </a:r>
            <a:r>
              <a:rPr lang="en-US" sz="1100" dirty="0" smtClean="0">
                <a:solidFill>
                  <a:schemeClr val="bg1"/>
                </a:solidFill>
              </a:rPr>
              <a:t>to determine what the child knows about the way spoken language is represented in print. </a:t>
            </a:r>
            <a:endParaRPr lang="en-US" b="1" dirty="0">
              <a:solidFill>
                <a:schemeClr val="bg1"/>
              </a:solidFill>
            </a:endParaRPr>
          </a:p>
          <a:p>
            <a:pPr marL="0" indent="0">
              <a:buNone/>
            </a:pPr>
            <a:endParaRPr lang="en-US" b="1" dirty="0">
              <a:solidFill>
                <a:schemeClr val="bg1"/>
              </a:solidFill>
            </a:endParaRPr>
          </a:p>
          <a:p>
            <a:pPr marL="0" indent="0">
              <a:buNone/>
            </a:pPr>
            <a:r>
              <a:rPr lang="en-US" b="1" dirty="0">
                <a:solidFill>
                  <a:schemeClr val="bg1"/>
                </a:solidFill>
              </a:rPr>
              <a:t>Letter </a:t>
            </a:r>
            <a:r>
              <a:rPr lang="en-US" b="1" dirty="0" smtClean="0">
                <a:solidFill>
                  <a:schemeClr val="bg1"/>
                </a:solidFill>
              </a:rPr>
              <a:t>Identification</a:t>
            </a:r>
            <a:r>
              <a:rPr lang="en-US" sz="1100" b="1" dirty="0">
                <a:solidFill>
                  <a:schemeClr val="bg1"/>
                </a:solidFill>
              </a:rPr>
              <a:t> </a:t>
            </a:r>
            <a:r>
              <a:rPr lang="en-US" sz="1100" dirty="0" smtClean="0">
                <a:solidFill>
                  <a:schemeClr val="bg1"/>
                </a:solidFill>
              </a:rPr>
              <a:t>to determine which letters the child knows.</a:t>
            </a:r>
            <a:r>
              <a:rPr lang="en-US" b="1" dirty="0">
                <a:solidFill>
                  <a:schemeClr val="bg1"/>
                </a:solidFill>
              </a:rPr>
              <a:t/>
            </a:r>
            <a:br>
              <a:rPr lang="en-US" b="1" dirty="0">
                <a:solidFill>
                  <a:schemeClr val="bg1"/>
                </a:solidFill>
              </a:rPr>
            </a:br>
            <a:endParaRPr lang="en-US" b="1" dirty="0">
              <a:solidFill>
                <a:schemeClr val="bg1"/>
              </a:solidFill>
            </a:endParaRPr>
          </a:p>
          <a:p>
            <a:pPr marL="0" indent="0">
              <a:buNone/>
            </a:pPr>
            <a:r>
              <a:rPr lang="en-US" b="1" dirty="0">
                <a:solidFill>
                  <a:schemeClr val="bg1"/>
                </a:solidFill>
              </a:rPr>
              <a:t>Writing </a:t>
            </a:r>
            <a:r>
              <a:rPr lang="en-US" b="1" dirty="0" smtClean="0">
                <a:solidFill>
                  <a:schemeClr val="bg1"/>
                </a:solidFill>
              </a:rPr>
              <a:t>Vocabulary</a:t>
            </a:r>
            <a:r>
              <a:rPr lang="en-US" sz="1100" dirty="0" smtClean="0">
                <a:solidFill>
                  <a:schemeClr val="bg1"/>
                </a:solidFill>
              </a:rPr>
              <a:t> to determine if the child is building a personal resource of known words that can be written in every detail.</a:t>
            </a:r>
            <a:endParaRPr lang="en-US" b="1" dirty="0">
              <a:solidFill>
                <a:schemeClr val="bg1"/>
              </a:solidFill>
            </a:endParaRPr>
          </a:p>
          <a:p>
            <a:pPr marL="0" indent="0">
              <a:buNone/>
            </a:pPr>
            <a:endParaRPr lang="en-US" b="1" dirty="0">
              <a:solidFill>
                <a:schemeClr val="bg1"/>
              </a:solidFill>
            </a:endParaRPr>
          </a:p>
          <a:p>
            <a:pPr marL="0" indent="0">
              <a:buNone/>
            </a:pPr>
            <a:r>
              <a:rPr lang="en-US" b="1" dirty="0">
                <a:solidFill>
                  <a:schemeClr val="bg1"/>
                </a:solidFill>
              </a:rPr>
              <a:t>Hearing and Recording </a:t>
            </a:r>
            <a:r>
              <a:rPr lang="en-US" b="1" dirty="0" smtClean="0">
                <a:solidFill>
                  <a:schemeClr val="bg1"/>
                </a:solidFill>
              </a:rPr>
              <a:t>Sounds</a:t>
            </a:r>
            <a:r>
              <a:rPr lang="en-US" sz="1100" dirty="0" smtClean="0">
                <a:solidFill>
                  <a:schemeClr val="bg1"/>
                </a:solidFill>
              </a:rPr>
              <a:t> to assess phonemic awareness by determining how the child represents sounds in graphic form. </a:t>
            </a:r>
            <a:endParaRPr lang="en-US" b="1" dirty="0">
              <a:solidFill>
                <a:schemeClr val="bg1"/>
              </a:solidFill>
            </a:endParaRPr>
          </a:p>
          <a:p>
            <a:pPr marL="0" indent="0">
              <a:buNone/>
            </a:pPr>
            <a:endParaRPr lang="en-US" b="1" dirty="0">
              <a:solidFill>
                <a:schemeClr val="bg1"/>
              </a:solidFill>
            </a:endParaRPr>
          </a:p>
          <a:p>
            <a:pPr marL="0" indent="0">
              <a:buNone/>
            </a:pPr>
            <a:r>
              <a:rPr lang="en-US" b="1" dirty="0">
                <a:solidFill>
                  <a:schemeClr val="bg1"/>
                </a:solidFill>
              </a:rPr>
              <a:t>Text </a:t>
            </a:r>
            <a:r>
              <a:rPr lang="en-US" b="1" dirty="0" smtClean="0">
                <a:solidFill>
                  <a:schemeClr val="bg1"/>
                </a:solidFill>
              </a:rPr>
              <a:t>Leveling</a:t>
            </a:r>
            <a:r>
              <a:rPr lang="en-US" sz="1100" dirty="0">
                <a:solidFill>
                  <a:schemeClr val="bg1"/>
                </a:solidFill>
              </a:rPr>
              <a:t> </a:t>
            </a:r>
            <a:r>
              <a:rPr lang="en-US" sz="1100" dirty="0" smtClean="0">
                <a:solidFill>
                  <a:schemeClr val="bg1"/>
                </a:solidFill>
              </a:rPr>
              <a:t>to determine an appropriate level of text difficulty and to record what the child does when reading continuous text (using a reading record). </a:t>
            </a:r>
            <a:r>
              <a:rPr lang="en-US" b="1" dirty="0" smtClean="0">
                <a:solidFill>
                  <a:schemeClr val="bg1"/>
                </a:solidFill>
              </a:rPr>
              <a:t> </a:t>
            </a:r>
            <a:endParaRPr lang="en-US" b="1" dirty="0">
              <a:solidFill>
                <a:schemeClr val="bg1"/>
              </a:solidFill>
            </a:endParaRPr>
          </a:p>
        </p:txBody>
      </p:sp>
      <p:sp>
        <p:nvSpPr>
          <p:cNvPr id="4" name="Title 1">
            <a:hlinkClick r:id="rId2"/>
          </p:cNvPr>
          <p:cNvSpPr txBox="1">
            <a:spLocks/>
          </p:cNvSpPr>
          <p:nvPr/>
        </p:nvSpPr>
        <p:spPr>
          <a:xfrm>
            <a:off x="1371600" y="6096000"/>
            <a:ext cx="6096000" cy="5334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t>Detailed Information about the Observation Survey</a:t>
            </a:r>
            <a:endParaRPr lang="en-US" dirty="0"/>
          </a:p>
        </p:txBody>
      </p:sp>
      <p:sp>
        <p:nvSpPr>
          <p:cNvPr id="5" name="Oval 4">
            <a:hlinkClick r:id="rId3" action="ppaction://hlinksldjump"/>
          </p:cNvPr>
          <p:cNvSpPr/>
          <p:nvPr/>
        </p:nvSpPr>
        <p:spPr>
          <a:xfrm>
            <a:off x="5486400" y="1981200"/>
            <a:ext cx="3048000" cy="2971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dirty="0" smtClean="0"/>
              <a:t>Diminishing Testing Model</a:t>
            </a:r>
          </a:p>
          <a:p>
            <a:pPr algn="ctr"/>
            <a:r>
              <a:rPr lang="en-US" sz="1600" u="sng" dirty="0" smtClean="0"/>
              <a:t>Click here</a:t>
            </a:r>
          </a:p>
        </p:txBody>
      </p:sp>
      <p:sp>
        <p:nvSpPr>
          <p:cNvPr id="6" name="TextBox 5"/>
          <p:cNvSpPr txBox="1"/>
          <p:nvPr/>
        </p:nvSpPr>
        <p:spPr>
          <a:xfrm>
            <a:off x="4876800" y="5257800"/>
            <a:ext cx="4267200" cy="646331"/>
          </a:xfrm>
          <a:prstGeom prst="rect">
            <a:avLst/>
          </a:prstGeom>
          <a:noFill/>
        </p:spPr>
        <p:txBody>
          <a:bodyPr wrap="square" rtlCol="0">
            <a:spAutoFit/>
          </a:bodyPr>
          <a:lstStyle/>
          <a:p>
            <a:r>
              <a:rPr lang="en-US" dirty="0" smtClean="0"/>
              <a:t>For more information on grade by grade assessment plan, </a:t>
            </a:r>
            <a:r>
              <a:rPr lang="en-US" dirty="0" smtClean="0">
                <a:hlinkClick r:id="rId4" action="ppaction://hlinksldjump"/>
              </a:rPr>
              <a:t>click here</a:t>
            </a:r>
            <a:r>
              <a:rPr lang="en-US" dirty="0" smtClean="0"/>
              <a:t>.</a:t>
            </a:r>
            <a:endParaRPr lang="en-US"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867400"/>
            <a:ext cx="1091055" cy="990600"/>
          </a:xfrm>
          <a:prstGeom prst="rect">
            <a:avLst/>
          </a:prstGeom>
        </p:spPr>
      </p:pic>
    </p:spTree>
    <p:extLst>
      <p:ext uri="{BB962C8B-B14F-4D97-AF65-F5344CB8AC3E}">
        <p14:creationId xmlns:p14="http://schemas.microsoft.com/office/powerpoint/2010/main" val="33668787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ata Collection k-5  5-3-12.pdf - Adobe Reader"/>
          <p:cNvPicPr>
            <a:picLocks noChangeAspect="1"/>
          </p:cNvPicPr>
          <p:nvPr/>
        </p:nvPicPr>
        <p:blipFill rotWithShape="1">
          <a:blip r:embed="rId2" cstate="print">
            <a:extLst>
              <a:ext uri="{28A0092B-C50C-407E-A947-70E740481C1C}">
                <a14:useLocalDpi xmlns:a14="http://schemas.microsoft.com/office/drawing/2010/main" val="0"/>
              </a:ext>
            </a:extLst>
          </a:blip>
          <a:srcRect l="10871" t="12814" r="7180"/>
          <a:stretch/>
        </p:blipFill>
        <p:spPr>
          <a:xfrm>
            <a:off x="1548285" y="304800"/>
            <a:ext cx="5778790" cy="6553200"/>
          </a:xfrm>
          <a:prstGeom prst="rect">
            <a:avLst/>
          </a:prstGeom>
        </p:spPr>
      </p:pic>
      <p:sp>
        <p:nvSpPr>
          <p:cNvPr id="7" name="Title 1"/>
          <p:cNvSpPr>
            <a:spLocks noGrp="1"/>
          </p:cNvSpPr>
          <p:nvPr>
            <p:ph type="title"/>
          </p:nvPr>
        </p:nvSpPr>
        <p:spPr>
          <a:xfrm>
            <a:off x="457200" y="274638"/>
            <a:ext cx="8229600" cy="868362"/>
          </a:xfrm>
        </p:spPr>
        <p:style>
          <a:lnRef idx="0">
            <a:schemeClr val="accent3"/>
          </a:lnRef>
          <a:fillRef idx="3">
            <a:schemeClr val="accent3"/>
          </a:fillRef>
          <a:effectRef idx="3">
            <a:schemeClr val="accent3"/>
          </a:effectRef>
          <a:fontRef idx="minor">
            <a:schemeClr val="lt1"/>
          </a:fontRef>
        </p:style>
        <p:txBody>
          <a:bodyPr>
            <a:normAutofit/>
          </a:bodyPr>
          <a:lstStyle/>
          <a:p>
            <a:r>
              <a:rPr lang="en-US" sz="2800" dirty="0" smtClean="0"/>
              <a:t>Kindergarten Diminishing Testing Model</a:t>
            </a:r>
            <a:endParaRPr lang="en-US" sz="2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67400"/>
            <a:ext cx="1091055" cy="990600"/>
          </a:xfrm>
          <a:prstGeom prst="rect">
            <a:avLst/>
          </a:prstGeom>
        </p:spPr>
      </p:pic>
    </p:spTree>
    <p:extLst>
      <p:ext uri="{BB962C8B-B14F-4D97-AF65-F5344CB8AC3E}">
        <p14:creationId xmlns:p14="http://schemas.microsoft.com/office/powerpoint/2010/main" val="233435991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868362"/>
          </a:xfrm>
        </p:spPr>
        <p:style>
          <a:lnRef idx="0">
            <a:schemeClr val="accent3"/>
          </a:lnRef>
          <a:fillRef idx="3">
            <a:schemeClr val="accent3"/>
          </a:fillRef>
          <a:effectRef idx="3">
            <a:schemeClr val="accent3"/>
          </a:effectRef>
          <a:fontRef idx="minor">
            <a:schemeClr val="lt1"/>
          </a:fontRef>
        </p:style>
        <p:txBody>
          <a:bodyPr>
            <a:normAutofit/>
          </a:bodyPr>
          <a:lstStyle/>
          <a:p>
            <a:r>
              <a:rPr lang="en-US" sz="3600" dirty="0" smtClean="0"/>
              <a:t>First Grade Assessment Plan</a:t>
            </a:r>
            <a:endParaRPr lang="en-US" sz="3600" dirty="0"/>
          </a:p>
        </p:txBody>
      </p:sp>
      <p:sp>
        <p:nvSpPr>
          <p:cNvPr id="8" name="Content Placeholder 3"/>
          <p:cNvSpPr>
            <a:spLocks noGrp="1"/>
          </p:cNvSpPr>
          <p:nvPr>
            <p:ph sz="half" idx="2"/>
          </p:nvPr>
        </p:nvSpPr>
        <p:spPr>
          <a:xfrm>
            <a:off x="609600" y="1600200"/>
            <a:ext cx="4040188" cy="3962400"/>
          </a:xfrm>
          <a:ln w="57150"/>
        </p:spPr>
        <p:style>
          <a:lnRef idx="2">
            <a:schemeClr val="accent3"/>
          </a:lnRef>
          <a:fillRef idx="1">
            <a:schemeClr val="lt1"/>
          </a:fillRef>
          <a:effectRef idx="0">
            <a:schemeClr val="accent3"/>
          </a:effectRef>
          <a:fontRef idx="minor">
            <a:schemeClr val="dk1"/>
          </a:fontRef>
        </p:style>
        <p:txBody>
          <a:bodyPr>
            <a:normAutofit fontScale="62500" lnSpcReduction="20000"/>
          </a:bodyPr>
          <a:lstStyle/>
          <a:p>
            <a:pPr marL="0" indent="0">
              <a:buNone/>
            </a:pPr>
            <a:r>
              <a:rPr lang="en-US" b="1" dirty="0">
                <a:solidFill>
                  <a:schemeClr val="bg1"/>
                </a:solidFill>
              </a:rPr>
              <a:t>Text </a:t>
            </a:r>
            <a:r>
              <a:rPr lang="en-US" b="1" dirty="0" smtClean="0">
                <a:solidFill>
                  <a:schemeClr val="bg1"/>
                </a:solidFill>
              </a:rPr>
              <a:t>Leveling </a:t>
            </a:r>
            <a:r>
              <a:rPr lang="en-US" sz="1800" dirty="0">
                <a:solidFill>
                  <a:schemeClr val="bg1"/>
                </a:solidFill>
              </a:rPr>
              <a:t>to determine an appropriate level of text difficulty and to record what the child does when reading continuous text (using a reading record). </a:t>
            </a:r>
            <a:r>
              <a:rPr lang="en-US" sz="1800" b="1" dirty="0">
                <a:solidFill>
                  <a:schemeClr val="bg1"/>
                </a:solidFill>
              </a:rPr>
              <a:t> </a:t>
            </a:r>
          </a:p>
          <a:p>
            <a:pPr marL="0" indent="0">
              <a:buNone/>
            </a:pPr>
            <a:endParaRPr lang="en-US" b="1" dirty="0">
              <a:solidFill>
                <a:schemeClr val="bg1"/>
              </a:solidFill>
            </a:endParaRPr>
          </a:p>
          <a:p>
            <a:pPr marL="0" indent="0">
              <a:buNone/>
            </a:pPr>
            <a:r>
              <a:rPr lang="en-US" b="1" dirty="0">
                <a:solidFill>
                  <a:schemeClr val="bg1"/>
                </a:solidFill>
              </a:rPr>
              <a:t>Writing </a:t>
            </a:r>
            <a:r>
              <a:rPr lang="en-US" b="1" dirty="0" smtClean="0">
                <a:solidFill>
                  <a:schemeClr val="bg1"/>
                </a:solidFill>
              </a:rPr>
              <a:t>Vocabulary </a:t>
            </a:r>
            <a:r>
              <a:rPr lang="en-US" sz="1600" dirty="0" smtClean="0">
                <a:solidFill>
                  <a:schemeClr val="bg1"/>
                </a:solidFill>
              </a:rPr>
              <a:t>to </a:t>
            </a:r>
            <a:r>
              <a:rPr lang="en-US" sz="1600" dirty="0">
                <a:solidFill>
                  <a:schemeClr val="bg1"/>
                </a:solidFill>
              </a:rPr>
              <a:t>determine if the child is building a personal resource of known words that can be written in every detail.</a:t>
            </a:r>
            <a:endParaRPr lang="en-US" sz="1600" b="1" dirty="0">
              <a:solidFill>
                <a:schemeClr val="bg1"/>
              </a:solidFill>
            </a:endParaRPr>
          </a:p>
          <a:p>
            <a:pPr marL="0" indent="0">
              <a:buNone/>
            </a:pPr>
            <a:endParaRPr lang="en-US" b="1" dirty="0">
              <a:solidFill>
                <a:schemeClr val="bg1"/>
              </a:solidFill>
            </a:endParaRPr>
          </a:p>
          <a:p>
            <a:pPr marL="0" indent="0">
              <a:buNone/>
            </a:pPr>
            <a:r>
              <a:rPr lang="en-US" b="1" dirty="0">
                <a:solidFill>
                  <a:schemeClr val="bg1"/>
                </a:solidFill>
              </a:rPr>
              <a:t>Spelling </a:t>
            </a:r>
            <a:r>
              <a:rPr lang="en-US" b="1" dirty="0" smtClean="0">
                <a:solidFill>
                  <a:schemeClr val="bg1"/>
                </a:solidFill>
              </a:rPr>
              <a:t>Inventory </a:t>
            </a:r>
            <a:r>
              <a:rPr lang="en-US" sz="1800" dirty="0" smtClean="0">
                <a:solidFill>
                  <a:schemeClr val="bg1"/>
                </a:solidFill>
              </a:rPr>
              <a:t>to determine word knowledge and stages of spelling development. </a:t>
            </a:r>
            <a:endParaRPr lang="en-US" sz="1800" dirty="0">
              <a:solidFill>
                <a:schemeClr val="bg1"/>
              </a:solidFill>
            </a:endParaRPr>
          </a:p>
          <a:p>
            <a:pPr marL="0" indent="0">
              <a:buNone/>
            </a:pPr>
            <a:endParaRPr lang="en-US" b="1" dirty="0">
              <a:solidFill>
                <a:schemeClr val="bg1"/>
              </a:solidFill>
            </a:endParaRPr>
          </a:p>
          <a:p>
            <a:pPr marL="0" indent="0">
              <a:buNone/>
            </a:pPr>
            <a:r>
              <a:rPr lang="en-US" b="1" u="sng" dirty="0">
                <a:solidFill>
                  <a:schemeClr val="bg1"/>
                </a:solidFill>
              </a:rPr>
              <a:t>If </a:t>
            </a:r>
            <a:r>
              <a:rPr lang="en-US" b="1" u="sng" dirty="0" smtClean="0">
                <a:solidFill>
                  <a:schemeClr val="bg1"/>
                </a:solidFill>
              </a:rPr>
              <a:t>below text level 14/H</a:t>
            </a:r>
            <a:endParaRPr lang="en-US" b="1" u="sng" dirty="0">
              <a:solidFill>
                <a:schemeClr val="bg1"/>
              </a:solidFill>
            </a:endParaRPr>
          </a:p>
          <a:p>
            <a:pPr marL="0" indent="0">
              <a:buNone/>
            </a:pPr>
            <a:r>
              <a:rPr lang="en-US" b="1" dirty="0">
                <a:solidFill>
                  <a:schemeClr val="bg1"/>
                </a:solidFill>
              </a:rPr>
              <a:t>Hearing and Recording </a:t>
            </a:r>
            <a:r>
              <a:rPr lang="en-US" b="1" dirty="0" smtClean="0">
                <a:solidFill>
                  <a:schemeClr val="bg1"/>
                </a:solidFill>
              </a:rPr>
              <a:t>Sounds </a:t>
            </a:r>
            <a:r>
              <a:rPr lang="en-US" sz="1600" dirty="0" smtClean="0">
                <a:solidFill>
                  <a:schemeClr val="bg1"/>
                </a:solidFill>
              </a:rPr>
              <a:t>to assess phonemic awareness by determining how the child represents sounds in graphic form. </a:t>
            </a:r>
            <a:endParaRPr lang="en-US" sz="1600" b="1" dirty="0">
              <a:solidFill>
                <a:schemeClr val="bg1"/>
              </a:solidFill>
            </a:endParaRPr>
          </a:p>
          <a:p>
            <a:pPr marL="0" indent="0">
              <a:buNone/>
            </a:pPr>
            <a:endParaRPr lang="en-US" sz="1400" b="1" dirty="0">
              <a:solidFill>
                <a:schemeClr val="bg1"/>
              </a:solidFill>
            </a:endParaRPr>
          </a:p>
          <a:p>
            <a:pPr marL="0" indent="0">
              <a:buNone/>
            </a:pPr>
            <a:r>
              <a:rPr lang="en-US" b="1" dirty="0">
                <a:solidFill>
                  <a:schemeClr val="bg1"/>
                </a:solidFill>
              </a:rPr>
              <a:t>Letter </a:t>
            </a:r>
            <a:r>
              <a:rPr lang="en-US" b="1" dirty="0" smtClean="0">
                <a:solidFill>
                  <a:schemeClr val="bg1"/>
                </a:solidFill>
              </a:rPr>
              <a:t>Identification </a:t>
            </a:r>
            <a:r>
              <a:rPr lang="en-US" sz="1600" dirty="0">
                <a:solidFill>
                  <a:schemeClr val="bg1"/>
                </a:solidFill>
              </a:rPr>
              <a:t>to determine which letters the child knows</a:t>
            </a:r>
            <a:r>
              <a:rPr lang="en-US" sz="1600" dirty="0" smtClean="0">
                <a:solidFill>
                  <a:schemeClr val="bg1"/>
                </a:solidFill>
              </a:rPr>
              <a:t>.</a:t>
            </a:r>
          </a:p>
          <a:p>
            <a:pPr marL="0" indent="0">
              <a:buNone/>
            </a:pPr>
            <a:endParaRPr lang="en-US" sz="1400" b="1" dirty="0">
              <a:solidFill>
                <a:schemeClr val="bg1"/>
              </a:solidFill>
            </a:endParaRPr>
          </a:p>
          <a:p>
            <a:pPr marL="0" indent="0">
              <a:buNone/>
            </a:pPr>
            <a:r>
              <a:rPr lang="en-US" b="1" dirty="0">
                <a:solidFill>
                  <a:schemeClr val="bg1"/>
                </a:solidFill>
              </a:rPr>
              <a:t>Concepts About </a:t>
            </a:r>
            <a:r>
              <a:rPr lang="en-US" b="1" dirty="0" smtClean="0">
                <a:solidFill>
                  <a:schemeClr val="bg1"/>
                </a:solidFill>
              </a:rPr>
              <a:t>Print </a:t>
            </a:r>
            <a:r>
              <a:rPr lang="en-US" sz="1600" dirty="0">
                <a:solidFill>
                  <a:schemeClr val="bg1"/>
                </a:solidFill>
              </a:rPr>
              <a:t>to determine what the child knows about the way spoken language is represented in print. </a:t>
            </a:r>
            <a:endParaRPr lang="en-US" sz="1600" b="1" dirty="0">
              <a:solidFill>
                <a:schemeClr val="bg1"/>
              </a:solidFill>
            </a:endParaRPr>
          </a:p>
          <a:p>
            <a:pPr marL="0" indent="0">
              <a:buNone/>
            </a:pPr>
            <a:endParaRPr lang="en-US" sz="1600" b="1" dirty="0">
              <a:solidFill>
                <a:schemeClr val="bg1"/>
              </a:solidFill>
            </a:endParaRPr>
          </a:p>
          <a:p>
            <a:pPr marL="0" indent="0">
              <a:buNone/>
            </a:pPr>
            <a:endParaRPr lang="en-US" b="1" dirty="0">
              <a:solidFill>
                <a:schemeClr val="bg1"/>
              </a:solidFill>
            </a:endParaRPr>
          </a:p>
        </p:txBody>
      </p:sp>
      <p:sp>
        <p:nvSpPr>
          <p:cNvPr id="5" name="Title 1">
            <a:hlinkClick r:id="rId2"/>
          </p:cNvPr>
          <p:cNvSpPr txBox="1">
            <a:spLocks/>
          </p:cNvSpPr>
          <p:nvPr/>
        </p:nvSpPr>
        <p:spPr>
          <a:xfrm>
            <a:off x="1371600" y="6096000"/>
            <a:ext cx="6096000" cy="5334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t>Detailed Information about the Observation Survey</a:t>
            </a:r>
            <a:endParaRPr lang="en-US" dirty="0"/>
          </a:p>
        </p:txBody>
      </p:sp>
      <p:sp>
        <p:nvSpPr>
          <p:cNvPr id="6" name="TextBox 5"/>
          <p:cNvSpPr txBox="1"/>
          <p:nvPr/>
        </p:nvSpPr>
        <p:spPr>
          <a:xfrm>
            <a:off x="1005444" y="5594866"/>
            <a:ext cx="6705600" cy="369332"/>
          </a:xfrm>
          <a:prstGeom prst="rect">
            <a:avLst/>
          </a:prstGeom>
          <a:noFill/>
        </p:spPr>
        <p:txBody>
          <a:bodyPr wrap="square" rtlCol="0">
            <a:spAutoFit/>
          </a:bodyPr>
          <a:lstStyle/>
          <a:p>
            <a:r>
              <a:rPr lang="en-US" dirty="0" smtClean="0"/>
              <a:t>For more information on grade by grade assessment plan, </a:t>
            </a:r>
            <a:r>
              <a:rPr lang="en-US" dirty="0" smtClean="0">
                <a:hlinkClick r:id="rId3" action="ppaction://hlinksldjump"/>
              </a:rPr>
              <a:t>click here</a:t>
            </a:r>
            <a:r>
              <a:rPr lang="en-US" dirty="0" smtClean="0"/>
              <a:t>.</a:t>
            </a: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67400"/>
            <a:ext cx="1091055" cy="990600"/>
          </a:xfrm>
          <a:prstGeom prst="rect">
            <a:avLst/>
          </a:prstGeom>
        </p:spPr>
      </p:pic>
      <p:sp>
        <p:nvSpPr>
          <p:cNvPr id="11" name="Oval 10">
            <a:hlinkClick r:id="rId5" action="ppaction://hlinksldjump"/>
          </p:cNvPr>
          <p:cNvSpPr/>
          <p:nvPr/>
        </p:nvSpPr>
        <p:spPr>
          <a:xfrm>
            <a:off x="5486400" y="1981200"/>
            <a:ext cx="3048000" cy="2971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dirty="0" smtClean="0"/>
              <a:t>Diminishing Testing Model</a:t>
            </a:r>
          </a:p>
          <a:p>
            <a:pPr algn="ctr"/>
            <a:r>
              <a:rPr lang="en-US" sz="1600" u="sng" dirty="0" smtClean="0"/>
              <a:t>Click here</a:t>
            </a:r>
          </a:p>
        </p:txBody>
      </p:sp>
    </p:spTree>
    <p:extLst>
      <p:ext uri="{BB962C8B-B14F-4D97-AF65-F5344CB8AC3E}">
        <p14:creationId xmlns:p14="http://schemas.microsoft.com/office/powerpoint/2010/main" val="195121826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ta Collection 1  5-3-12.pdf - Adobe Reader"/>
          <p:cNvPicPr>
            <a:picLocks noChangeAspect="1"/>
          </p:cNvPicPr>
          <p:nvPr/>
        </p:nvPicPr>
        <p:blipFill rotWithShape="1">
          <a:blip r:embed="rId2" cstate="print">
            <a:extLst>
              <a:ext uri="{28A0092B-C50C-407E-A947-70E740481C1C}">
                <a14:useLocalDpi xmlns:a14="http://schemas.microsoft.com/office/drawing/2010/main" val="0"/>
              </a:ext>
            </a:extLst>
          </a:blip>
          <a:srcRect l="10502" t="14026" r="5519" b="1818"/>
          <a:stretch/>
        </p:blipFill>
        <p:spPr>
          <a:xfrm>
            <a:off x="2030681" y="961900"/>
            <a:ext cx="5403272" cy="5771409"/>
          </a:xfrm>
          <a:prstGeom prst="rect">
            <a:avLst/>
          </a:prstGeom>
        </p:spPr>
      </p:pic>
      <p:sp>
        <p:nvSpPr>
          <p:cNvPr id="7" name="Title 1"/>
          <p:cNvSpPr>
            <a:spLocks noGrp="1"/>
          </p:cNvSpPr>
          <p:nvPr>
            <p:ph type="title"/>
          </p:nvPr>
        </p:nvSpPr>
        <p:spPr>
          <a:xfrm>
            <a:off x="457200" y="274638"/>
            <a:ext cx="8229600" cy="868362"/>
          </a:xfrm>
        </p:spPr>
        <p:style>
          <a:lnRef idx="0">
            <a:schemeClr val="accent3"/>
          </a:lnRef>
          <a:fillRef idx="3">
            <a:schemeClr val="accent3"/>
          </a:fillRef>
          <a:effectRef idx="3">
            <a:schemeClr val="accent3"/>
          </a:effectRef>
          <a:fontRef idx="minor">
            <a:schemeClr val="lt1"/>
          </a:fontRef>
        </p:style>
        <p:txBody>
          <a:bodyPr>
            <a:normAutofit/>
          </a:bodyPr>
          <a:lstStyle/>
          <a:p>
            <a:r>
              <a:rPr lang="en-US" sz="2800" dirty="0" smtClean="0"/>
              <a:t>First Grade Diminishing Testing Model</a:t>
            </a:r>
            <a:endParaRPr lang="en-US" sz="2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67400"/>
            <a:ext cx="1091055" cy="990600"/>
          </a:xfrm>
          <a:prstGeom prst="rect">
            <a:avLst/>
          </a:prstGeom>
        </p:spPr>
      </p:pic>
    </p:spTree>
    <p:extLst>
      <p:ext uri="{BB962C8B-B14F-4D97-AF65-F5344CB8AC3E}">
        <p14:creationId xmlns:p14="http://schemas.microsoft.com/office/powerpoint/2010/main" val="36252291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868362"/>
          </a:xfrm>
        </p:spPr>
        <p:style>
          <a:lnRef idx="0">
            <a:schemeClr val="accent3"/>
          </a:lnRef>
          <a:fillRef idx="3">
            <a:schemeClr val="accent3"/>
          </a:fillRef>
          <a:effectRef idx="3">
            <a:schemeClr val="accent3"/>
          </a:effectRef>
          <a:fontRef idx="minor">
            <a:schemeClr val="lt1"/>
          </a:fontRef>
        </p:style>
        <p:txBody>
          <a:bodyPr>
            <a:normAutofit/>
          </a:bodyPr>
          <a:lstStyle/>
          <a:p>
            <a:r>
              <a:rPr lang="en-US" sz="3200" dirty="0" smtClean="0"/>
              <a:t>Second Grade Assessment Plan</a:t>
            </a:r>
            <a:endParaRPr lang="en-US" sz="3200" dirty="0"/>
          </a:p>
        </p:txBody>
      </p:sp>
      <p:sp>
        <p:nvSpPr>
          <p:cNvPr id="8" name="Content Placeholder 3"/>
          <p:cNvSpPr>
            <a:spLocks noGrp="1"/>
          </p:cNvSpPr>
          <p:nvPr>
            <p:ph sz="half" idx="2"/>
          </p:nvPr>
        </p:nvSpPr>
        <p:spPr>
          <a:xfrm>
            <a:off x="1295400" y="1524000"/>
            <a:ext cx="4114800" cy="4953000"/>
          </a:xfrm>
          <a:ln w="57150"/>
        </p:spPr>
        <p:style>
          <a:lnRef idx="2">
            <a:schemeClr val="accent3"/>
          </a:lnRef>
          <a:fillRef idx="1">
            <a:schemeClr val="lt1"/>
          </a:fillRef>
          <a:effectRef idx="0">
            <a:schemeClr val="accent3"/>
          </a:effectRef>
          <a:fontRef idx="minor">
            <a:schemeClr val="dk1"/>
          </a:fontRef>
        </p:style>
        <p:txBody>
          <a:bodyPr>
            <a:noAutofit/>
          </a:bodyPr>
          <a:lstStyle/>
          <a:p>
            <a:pPr marL="0" indent="0">
              <a:buNone/>
            </a:pPr>
            <a:r>
              <a:rPr lang="en-US" sz="2000" b="1" dirty="0">
                <a:solidFill>
                  <a:schemeClr val="bg1"/>
                </a:solidFill>
              </a:rPr>
              <a:t>Text </a:t>
            </a:r>
            <a:r>
              <a:rPr lang="en-US" sz="2000" b="1" dirty="0" smtClean="0">
                <a:solidFill>
                  <a:schemeClr val="bg1"/>
                </a:solidFill>
              </a:rPr>
              <a:t>Leveling </a:t>
            </a:r>
            <a:r>
              <a:rPr lang="en-US" sz="1100" dirty="0">
                <a:solidFill>
                  <a:schemeClr val="bg1"/>
                </a:solidFill>
              </a:rPr>
              <a:t>to determine an appropriate level of text difficulty and to record what the child does when reading continuous text (using a reading record). </a:t>
            </a:r>
            <a:r>
              <a:rPr lang="en-US" sz="1100" b="1" dirty="0">
                <a:solidFill>
                  <a:schemeClr val="bg1"/>
                </a:solidFill>
              </a:rPr>
              <a:t> </a:t>
            </a:r>
          </a:p>
          <a:p>
            <a:pPr marL="0" indent="0">
              <a:buNone/>
            </a:pPr>
            <a:r>
              <a:rPr lang="en-US" sz="2000" b="1" dirty="0">
                <a:solidFill>
                  <a:schemeClr val="bg1"/>
                </a:solidFill>
              </a:rPr>
              <a:t>High Frequency </a:t>
            </a:r>
            <a:r>
              <a:rPr lang="en-US" sz="2000" b="1" dirty="0" smtClean="0">
                <a:solidFill>
                  <a:schemeClr val="bg1"/>
                </a:solidFill>
              </a:rPr>
              <a:t>Words</a:t>
            </a:r>
            <a:r>
              <a:rPr lang="en-US" sz="2000" dirty="0" smtClean="0">
                <a:solidFill>
                  <a:schemeClr val="bg1"/>
                </a:solidFill>
              </a:rPr>
              <a:t> </a:t>
            </a:r>
            <a:r>
              <a:rPr lang="en-US" sz="1100" dirty="0" smtClean="0">
                <a:solidFill>
                  <a:schemeClr val="bg1"/>
                </a:solidFill>
              </a:rPr>
              <a:t>to determine knowledge of the most common words in English, ranked in frequency order.</a:t>
            </a:r>
            <a:endParaRPr lang="en-US" b="1" dirty="0">
              <a:solidFill>
                <a:schemeClr val="bg1"/>
              </a:solidFill>
            </a:endParaRPr>
          </a:p>
          <a:p>
            <a:pPr marL="0" indent="0">
              <a:buNone/>
            </a:pPr>
            <a:r>
              <a:rPr lang="en-US" sz="2000" b="1" dirty="0" smtClean="0">
                <a:solidFill>
                  <a:schemeClr val="bg1"/>
                </a:solidFill>
              </a:rPr>
              <a:t>Spelling Inventory </a:t>
            </a:r>
            <a:r>
              <a:rPr lang="en-US" sz="1100" dirty="0">
                <a:solidFill>
                  <a:schemeClr val="bg1"/>
                </a:solidFill>
              </a:rPr>
              <a:t>to determine word knowledge and stages of spelling development. </a:t>
            </a:r>
            <a:endParaRPr lang="en-US" b="1" dirty="0">
              <a:solidFill>
                <a:schemeClr val="bg1"/>
              </a:solidFill>
            </a:endParaRPr>
          </a:p>
          <a:p>
            <a:pPr marL="0" indent="0">
              <a:buNone/>
            </a:pPr>
            <a:endParaRPr lang="en-US" sz="1800" b="1" u="sng" dirty="0" smtClean="0">
              <a:solidFill>
                <a:schemeClr val="bg1"/>
              </a:solidFill>
            </a:endParaRPr>
          </a:p>
          <a:p>
            <a:pPr marL="0" indent="0">
              <a:buNone/>
            </a:pPr>
            <a:r>
              <a:rPr lang="en-US" sz="1800" b="1" u="sng" dirty="0" smtClean="0">
                <a:solidFill>
                  <a:schemeClr val="bg1"/>
                </a:solidFill>
              </a:rPr>
              <a:t>If </a:t>
            </a:r>
            <a:r>
              <a:rPr lang="en-US" sz="1800" b="1" u="sng" dirty="0">
                <a:solidFill>
                  <a:schemeClr val="bg1"/>
                </a:solidFill>
              </a:rPr>
              <a:t>below text level </a:t>
            </a:r>
            <a:r>
              <a:rPr lang="en-US" sz="1800" b="1" u="sng" dirty="0" smtClean="0">
                <a:solidFill>
                  <a:schemeClr val="bg1"/>
                </a:solidFill>
              </a:rPr>
              <a:t>14/H</a:t>
            </a:r>
            <a:endParaRPr lang="en-US" sz="1800" b="1" u="sng" dirty="0">
              <a:solidFill>
                <a:schemeClr val="bg1"/>
              </a:solidFill>
            </a:endParaRPr>
          </a:p>
          <a:p>
            <a:pPr marL="0" indent="0">
              <a:buNone/>
            </a:pPr>
            <a:r>
              <a:rPr lang="en-US" sz="2000" b="1" dirty="0" smtClean="0">
                <a:solidFill>
                  <a:schemeClr val="bg1"/>
                </a:solidFill>
              </a:rPr>
              <a:t>Letter Identification</a:t>
            </a:r>
            <a:r>
              <a:rPr lang="en-US" sz="2000" dirty="0">
                <a:solidFill>
                  <a:schemeClr val="bg1"/>
                </a:solidFill>
              </a:rPr>
              <a:t> </a:t>
            </a:r>
            <a:r>
              <a:rPr lang="en-US" sz="1100" dirty="0">
                <a:solidFill>
                  <a:schemeClr val="bg1"/>
                </a:solidFill>
              </a:rPr>
              <a:t>to determine which letters the child knows.</a:t>
            </a:r>
            <a:endParaRPr lang="en-US" sz="1100" b="1" dirty="0">
              <a:solidFill>
                <a:schemeClr val="bg1"/>
              </a:solidFill>
            </a:endParaRPr>
          </a:p>
          <a:p>
            <a:pPr marL="0" indent="0">
              <a:buNone/>
            </a:pPr>
            <a:r>
              <a:rPr lang="en-US" sz="2000" b="1" dirty="0">
                <a:solidFill>
                  <a:schemeClr val="bg1"/>
                </a:solidFill>
              </a:rPr>
              <a:t>Concepts About </a:t>
            </a:r>
            <a:r>
              <a:rPr lang="en-US" sz="2000" b="1" dirty="0" smtClean="0">
                <a:solidFill>
                  <a:schemeClr val="bg1"/>
                </a:solidFill>
              </a:rPr>
              <a:t>Print </a:t>
            </a:r>
            <a:r>
              <a:rPr lang="en-US" sz="1100" dirty="0" smtClean="0">
                <a:solidFill>
                  <a:schemeClr val="bg1"/>
                </a:solidFill>
              </a:rPr>
              <a:t>to </a:t>
            </a:r>
            <a:r>
              <a:rPr lang="en-US" sz="1100" dirty="0">
                <a:solidFill>
                  <a:schemeClr val="bg1"/>
                </a:solidFill>
              </a:rPr>
              <a:t>determine what the child knows about the way spoken language is represented in print. </a:t>
            </a:r>
            <a:endParaRPr lang="en-US" sz="1100" b="1" dirty="0">
              <a:solidFill>
                <a:schemeClr val="bg1"/>
              </a:solidFill>
            </a:endParaRPr>
          </a:p>
          <a:p>
            <a:pPr marL="0" indent="0">
              <a:buNone/>
            </a:pPr>
            <a:r>
              <a:rPr lang="en-US" sz="2000" b="1" dirty="0" smtClean="0">
                <a:solidFill>
                  <a:schemeClr val="bg1"/>
                </a:solidFill>
              </a:rPr>
              <a:t>Writing Vocabulary </a:t>
            </a:r>
            <a:r>
              <a:rPr lang="en-US" sz="1100" dirty="0">
                <a:solidFill>
                  <a:schemeClr val="bg1"/>
                </a:solidFill>
              </a:rPr>
              <a:t>to determine if the child is building a personal resource of known words that can be written in every detail</a:t>
            </a:r>
            <a:r>
              <a:rPr lang="en-US" sz="1100" dirty="0" smtClean="0">
                <a:solidFill>
                  <a:schemeClr val="bg1"/>
                </a:solidFill>
              </a:rPr>
              <a:t>. </a:t>
            </a:r>
          </a:p>
          <a:p>
            <a:pPr marL="0" indent="0">
              <a:buNone/>
            </a:pPr>
            <a:r>
              <a:rPr lang="en-US" sz="2000" b="1" dirty="0" smtClean="0">
                <a:solidFill>
                  <a:schemeClr val="bg1"/>
                </a:solidFill>
              </a:rPr>
              <a:t>Hearing </a:t>
            </a:r>
            <a:r>
              <a:rPr lang="en-US" sz="2000" b="1" dirty="0">
                <a:solidFill>
                  <a:schemeClr val="bg1"/>
                </a:solidFill>
              </a:rPr>
              <a:t>&amp; Recording </a:t>
            </a:r>
            <a:r>
              <a:rPr lang="en-US" sz="2000" b="1" dirty="0" smtClean="0">
                <a:solidFill>
                  <a:schemeClr val="bg1"/>
                </a:solidFill>
              </a:rPr>
              <a:t>Sounds </a:t>
            </a:r>
            <a:r>
              <a:rPr lang="en-US" sz="1100" dirty="0" smtClean="0">
                <a:solidFill>
                  <a:schemeClr val="bg1"/>
                </a:solidFill>
              </a:rPr>
              <a:t>to </a:t>
            </a:r>
            <a:r>
              <a:rPr lang="en-US" sz="1100" dirty="0">
                <a:solidFill>
                  <a:schemeClr val="bg1"/>
                </a:solidFill>
              </a:rPr>
              <a:t>assess phonemic awareness by determining how the child represents sounds in graphic form. </a:t>
            </a:r>
            <a:endParaRPr lang="en-US" sz="1100" b="1" dirty="0">
              <a:solidFill>
                <a:schemeClr val="bg1"/>
              </a:solidFill>
            </a:endParaRPr>
          </a:p>
          <a:p>
            <a:pPr marL="0" indent="0">
              <a:buNone/>
            </a:pPr>
            <a:endParaRPr lang="en-US" b="1" dirty="0">
              <a:solidFill>
                <a:schemeClr val="bg1"/>
              </a:solidFill>
            </a:endParaRPr>
          </a:p>
        </p:txBody>
      </p:sp>
      <p:sp>
        <p:nvSpPr>
          <p:cNvPr id="5" name="TextBox 4"/>
          <p:cNvSpPr txBox="1"/>
          <p:nvPr/>
        </p:nvSpPr>
        <p:spPr>
          <a:xfrm>
            <a:off x="6096000" y="5429003"/>
            <a:ext cx="2819400" cy="923330"/>
          </a:xfrm>
          <a:prstGeom prst="rect">
            <a:avLst/>
          </a:prstGeom>
          <a:noFill/>
        </p:spPr>
        <p:txBody>
          <a:bodyPr wrap="square" rtlCol="0">
            <a:spAutoFit/>
          </a:bodyPr>
          <a:lstStyle/>
          <a:p>
            <a:r>
              <a:rPr lang="en-US" dirty="0" smtClean="0"/>
              <a:t>For more information on grade by grade assessment plan, </a:t>
            </a:r>
            <a:r>
              <a:rPr lang="en-US" dirty="0" smtClean="0">
                <a:hlinkClick r:id="rId2" action="ppaction://hlinksldjump"/>
              </a:rPr>
              <a:t>click here</a:t>
            </a:r>
            <a:r>
              <a:rPr lang="en-US" dirty="0" smtClean="0"/>
              <a:t>.</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67400"/>
            <a:ext cx="1091055" cy="990600"/>
          </a:xfrm>
          <a:prstGeom prst="rect">
            <a:avLst/>
          </a:prstGeom>
        </p:spPr>
      </p:pic>
      <p:sp>
        <p:nvSpPr>
          <p:cNvPr id="10" name="Oval 9">
            <a:hlinkClick r:id="rId4" action="ppaction://hlinksldjump"/>
          </p:cNvPr>
          <p:cNvSpPr/>
          <p:nvPr/>
        </p:nvSpPr>
        <p:spPr>
          <a:xfrm>
            <a:off x="5715000" y="1955470"/>
            <a:ext cx="3048000" cy="2971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dirty="0" smtClean="0"/>
              <a:t>Diminishing Testing Model</a:t>
            </a:r>
          </a:p>
          <a:p>
            <a:pPr algn="ctr"/>
            <a:r>
              <a:rPr lang="en-US" sz="1600" u="sng" dirty="0" smtClean="0"/>
              <a:t>Click here</a:t>
            </a:r>
          </a:p>
        </p:txBody>
      </p:sp>
    </p:spTree>
    <p:extLst>
      <p:ext uri="{BB962C8B-B14F-4D97-AF65-F5344CB8AC3E}">
        <p14:creationId xmlns:p14="http://schemas.microsoft.com/office/powerpoint/2010/main" val="137301532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74023" y="76200"/>
            <a:ext cx="8229600" cy="715962"/>
          </a:xfrm>
        </p:spPr>
        <p:style>
          <a:lnRef idx="0">
            <a:schemeClr val="accent3"/>
          </a:lnRef>
          <a:fillRef idx="3">
            <a:schemeClr val="accent3"/>
          </a:fillRef>
          <a:effectRef idx="3">
            <a:schemeClr val="accent3"/>
          </a:effectRef>
          <a:fontRef idx="minor">
            <a:schemeClr val="lt1"/>
          </a:fontRef>
        </p:style>
        <p:txBody>
          <a:bodyPr>
            <a:normAutofit/>
          </a:bodyPr>
          <a:lstStyle/>
          <a:p>
            <a:r>
              <a:rPr lang="en-US" sz="2400" dirty="0" smtClean="0"/>
              <a:t>Second Grade Diminishing Testing Model</a:t>
            </a:r>
            <a:endParaRPr lang="en-US" sz="2400" dirty="0"/>
          </a:p>
        </p:txBody>
      </p:sp>
      <p:pic>
        <p:nvPicPr>
          <p:cNvPr id="2" name="Picture 1" descr="Data Collection 2  5-3-12.pdf - Adobe Reader"/>
          <p:cNvPicPr>
            <a:picLocks noChangeAspect="1"/>
          </p:cNvPicPr>
          <p:nvPr/>
        </p:nvPicPr>
        <p:blipFill rotWithShape="1">
          <a:blip r:embed="rId2" cstate="print">
            <a:extLst>
              <a:ext uri="{28A0092B-C50C-407E-A947-70E740481C1C}">
                <a14:useLocalDpi xmlns:a14="http://schemas.microsoft.com/office/drawing/2010/main" val="0"/>
              </a:ext>
            </a:extLst>
          </a:blip>
          <a:srcRect l="9210" t="12828" r="9766" b="2511"/>
          <a:stretch/>
        </p:blipFill>
        <p:spPr>
          <a:xfrm>
            <a:off x="1982189" y="914400"/>
            <a:ext cx="5213268" cy="580604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67400"/>
            <a:ext cx="1091055" cy="990600"/>
          </a:xfrm>
          <a:prstGeom prst="rect">
            <a:avLst/>
          </a:prstGeom>
        </p:spPr>
      </p:pic>
    </p:spTree>
    <p:extLst>
      <p:ext uri="{BB962C8B-B14F-4D97-AF65-F5344CB8AC3E}">
        <p14:creationId xmlns:p14="http://schemas.microsoft.com/office/powerpoint/2010/main" val="36252291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944562"/>
          </a:xfrm>
        </p:spPr>
        <p:style>
          <a:lnRef idx="0">
            <a:schemeClr val="accent3"/>
          </a:lnRef>
          <a:fillRef idx="3">
            <a:schemeClr val="accent3"/>
          </a:fillRef>
          <a:effectRef idx="3">
            <a:schemeClr val="accent3"/>
          </a:effectRef>
          <a:fontRef idx="minor">
            <a:schemeClr val="lt1"/>
          </a:fontRef>
        </p:style>
        <p:txBody>
          <a:bodyPr>
            <a:normAutofit/>
          </a:bodyPr>
          <a:lstStyle/>
          <a:p>
            <a:r>
              <a:rPr lang="en-US" sz="3600" dirty="0" smtClean="0"/>
              <a:t>Third Grade Assessment Plan</a:t>
            </a:r>
            <a:endParaRPr lang="en-US" sz="3600" dirty="0"/>
          </a:p>
        </p:txBody>
      </p:sp>
      <p:sp>
        <p:nvSpPr>
          <p:cNvPr id="4" name="Content Placeholder 3"/>
          <p:cNvSpPr>
            <a:spLocks noGrp="1"/>
          </p:cNvSpPr>
          <p:nvPr>
            <p:ph sz="half" idx="2"/>
          </p:nvPr>
        </p:nvSpPr>
        <p:spPr>
          <a:xfrm>
            <a:off x="1219200" y="1409700"/>
            <a:ext cx="4114800" cy="4953000"/>
          </a:xfrm>
          <a:ln w="57150"/>
        </p:spPr>
        <p:style>
          <a:lnRef idx="2">
            <a:schemeClr val="accent3"/>
          </a:lnRef>
          <a:fillRef idx="1">
            <a:schemeClr val="lt1"/>
          </a:fillRef>
          <a:effectRef idx="0">
            <a:schemeClr val="accent3"/>
          </a:effectRef>
          <a:fontRef idx="minor">
            <a:schemeClr val="dk1"/>
          </a:fontRef>
        </p:style>
        <p:txBody>
          <a:bodyPr>
            <a:noAutofit/>
          </a:bodyPr>
          <a:lstStyle/>
          <a:p>
            <a:pPr marL="0" indent="0">
              <a:buNone/>
            </a:pPr>
            <a:r>
              <a:rPr lang="en-US" sz="2000" b="1" dirty="0">
                <a:solidFill>
                  <a:schemeClr val="bg1"/>
                </a:solidFill>
              </a:rPr>
              <a:t>Text </a:t>
            </a:r>
            <a:r>
              <a:rPr lang="en-US" sz="2000" b="1" dirty="0" smtClean="0">
                <a:solidFill>
                  <a:schemeClr val="bg1"/>
                </a:solidFill>
              </a:rPr>
              <a:t>Leveling </a:t>
            </a:r>
            <a:r>
              <a:rPr lang="en-US" sz="1100" dirty="0">
                <a:solidFill>
                  <a:schemeClr val="bg1"/>
                </a:solidFill>
              </a:rPr>
              <a:t>to determine an appropriate level of text difficulty and to record what the child does when reading continuous text (using a reading record). </a:t>
            </a:r>
            <a:r>
              <a:rPr lang="en-US" sz="1100" b="1" dirty="0">
                <a:solidFill>
                  <a:schemeClr val="bg1"/>
                </a:solidFill>
              </a:rPr>
              <a:t> </a:t>
            </a:r>
          </a:p>
          <a:p>
            <a:pPr marL="0" indent="0">
              <a:buNone/>
            </a:pPr>
            <a:r>
              <a:rPr lang="en-US" sz="2000" b="1" dirty="0">
                <a:solidFill>
                  <a:schemeClr val="bg1"/>
                </a:solidFill>
              </a:rPr>
              <a:t>High Frequency </a:t>
            </a:r>
            <a:r>
              <a:rPr lang="en-US" sz="2000" b="1" dirty="0" smtClean="0">
                <a:solidFill>
                  <a:schemeClr val="bg1"/>
                </a:solidFill>
              </a:rPr>
              <a:t>Words</a:t>
            </a:r>
            <a:r>
              <a:rPr lang="en-US" sz="2000" dirty="0" smtClean="0">
                <a:solidFill>
                  <a:schemeClr val="bg1"/>
                </a:solidFill>
              </a:rPr>
              <a:t> </a:t>
            </a:r>
            <a:r>
              <a:rPr lang="en-US" sz="1100" dirty="0" smtClean="0">
                <a:solidFill>
                  <a:schemeClr val="bg1"/>
                </a:solidFill>
              </a:rPr>
              <a:t>to determine knowledge of the most common words in English, ranked in frequency order.</a:t>
            </a:r>
            <a:endParaRPr lang="en-US" b="1" dirty="0">
              <a:solidFill>
                <a:schemeClr val="bg1"/>
              </a:solidFill>
            </a:endParaRPr>
          </a:p>
          <a:p>
            <a:pPr marL="0" indent="0">
              <a:buNone/>
            </a:pPr>
            <a:r>
              <a:rPr lang="en-US" sz="2000" b="1" dirty="0" smtClean="0">
                <a:solidFill>
                  <a:schemeClr val="bg1"/>
                </a:solidFill>
              </a:rPr>
              <a:t>Spelling Inventory </a:t>
            </a:r>
            <a:r>
              <a:rPr lang="en-US" sz="1100" dirty="0">
                <a:solidFill>
                  <a:schemeClr val="bg1"/>
                </a:solidFill>
              </a:rPr>
              <a:t>to determine word knowledge and stages of spelling development. </a:t>
            </a:r>
            <a:endParaRPr lang="en-US" b="1" dirty="0">
              <a:solidFill>
                <a:schemeClr val="bg1"/>
              </a:solidFill>
            </a:endParaRPr>
          </a:p>
          <a:p>
            <a:pPr marL="0" indent="0">
              <a:buNone/>
            </a:pPr>
            <a:endParaRPr lang="en-US" sz="1800" b="1" u="sng" dirty="0" smtClean="0">
              <a:solidFill>
                <a:schemeClr val="bg1"/>
              </a:solidFill>
            </a:endParaRPr>
          </a:p>
          <a:p>
            <a:pPr marL="0" indent="0">
              <a:buNone/>
            </a:pPr>
            <a:r>
              <a:rPr lang="en-US" sz="1800" b="1" u="sng" dirty="0" smtClean="0">
                <a:solidFill>
                  <a:schemeClr val="bg1"/>
                </a:solidFill>
              </a:rPr>
              <a:t>If </a:t>
            </a:r>
            <a:r>
              <a:rPr lang="en-US" sz="1800" b="1" u="sng" dirty="0">
                <a:solidFill>
                  <a:schemeClr val="bg1"/>
                </a:solidFill>
              </a:rPr>
              <a:t>below text level </a:t>
            </a:r>
            <a:r>
              <a:rPr lang="en-US" sz="1800" b="1" u="sng" dirty="0" smtClean="0">
                <a:solidFill>
                  <a:schemeClr val="bg1"/>
                </a:solidFill>
              </a:rPr>
              <a:t>14/H</a:t>
            </a:r>
            <a:endParaRPr lang="en-US" sz="1800" b="1" u="sng" dirty="0">
              <a:solidFill>
                <a:schemeClr val="bg1"/>
              </a:solidFill>
            </a:endParaRPr>
          </a:p>
          <a:p>
            <a:pPr marL="0" indent="0">
              <a:buNone/>
            </a:pPr>
            <a:r>
              <a:rPr lang="en-US" sz="2000" b="1" dirty="0" smtClean="0">
                <a:solidFill>
                  <a:schemeClr val="bg1"/>
                </a:solidFill>
              </a:rPr>
              <a:t>Letter Identification</a:t>
            </a:r>
            <a:r>
              <a:rPr lang="en-US" sz="2000" dirty="0">
                <a:solidFill>
                  <a:schemeClr val="bg1"/>
                </a:solidFill>
              </a:rPr>
              <a:t> </a:t>
            </a:r>
            <a:r>
              <a:rPr lang="en-US" sz="1100" dirty="0">
                <a:solidFill>
                  <a:schemeClr val="bg1"/>
                </a:solidFill>
              </a:rPr>
              <a:t>to determine which letters the child knows.</a:t>
            </a:r>
            <a:endParaRPr lang="en-US" sz="1100" b="1" dirty="0">
              <a:solidFill>
                <a:schemeClr val="bg1"/>
              </a:solidFill>
            </a:endParaRPr>
          </a:p>
          <a:p>
            <a:pPr marL="0" indent="0">
              <a:buNone/>
            </a:pPr>
            <a:r>
              <a:rPr lang="en-US" sz="2000" b="1" dirty="0">
                <a:solidFill>
                  <a:schemeClr val="bg1"/>
                </a:solidFill>
              </a:rPr>
              <a:t>Concepts About </a:t>
            </a:r>
            <a:r>
              <a:rPr lang="en-US" sz="2000" b="1" dirty="0" smtClean="0">
                <a:solidFill>
                  <a:schemeClr val="bg1"/>
                </a:solidFill>
              </a:rPr>
              <a:t>Print </a:t>
            </a:r>
            <a:r>
              <a:rPr lang="en-US" sz="1100" dirty="0" smtClean="0">
                <a:solidFill>
                  <a:schemeClr val="bg1"/>
                </a:solidFill>
              </a:rPr>
              <a:t>to </a:t>
            </a:r>
            <a:r>
              <a:rPr lang="en-US" sz="1100" dirty="0">
                <a:solidFill>
                  <a:schemeClr val="bg1"/>
                </a:solidFill>
              </a:rPr>
              <a:t>determine what the child knows about the way spoken language is represented in print. </a:t>
            </a:r>
            <a:endParaRPr lang="en-US" sz="1100" b="1" dirty="0">
              <a:solidFill>
                <a:schemeClr val="bg1"/>
              </a:solidFill>
            </a:endParaRPr>
          </a:p>
          <a:p>
            <a:pPr marL="0" indent="0">
              <a:buNone/>
            </a:pPr>
            <a:r>
              <a:rPr lang="en-US" sz="2000" b="1" dirty="0" smtClean="0">
                <a:solidFill>
                  <a:schemeClr val="bg1"/>
                </a:solidFill>
              </a:rPr>
              <a:t>Writing Vocabulary </a:t>
            </a:r>
            <a:r>
              <a:rPr lang="en-US" sz="1100" dirty="0">
                <a:solidFill>
                  <a:schemeClr val="bg1"/>
                </a:solidFill>
              </a:rPr>
              <a:t>to determine if the child is building a personal resource of known words that can be written in every detail</a:t>
            </a:r>
            <a:r>
              <a:rPr lang="en-US" sz="1100" dirty="0" smtClean="0">
                <a:solidFill>
                  <a:schemeClr val="bg1"/>
                </a:solidFill>
              </a:rPr>
              <a:t>. </a:t>
            </a:r>
          </a:p>
          <a:p>
            <a:pPr marL="0" indent="0">
              <a:buNone/>
            </a:pPr>
            <a:r>
              <a:rPr lang="en-US" sz="2000" b="1" dirty="0" smtClean="0">
                <a:solidFill>
                  <a:schemeClr val="bg1"/>
                </a:solidFill>
              </a:rPr>
              <a:t>Hearing </a:t>
            </a:r>
            <a:r>
              <a:rPr lang="en-US" sz="2000" b="1" dirty="0">
                <a:solidFill>
                  <a:schemeClr val="bg1"/>
                </a:solidFill>
              </a:rPr>
              <a:t>&amp; Recording </a:t>
            </a:r>
            <a:r>
              <a:rPr lang="en-US" sz="2000" b="1" dirty="0" smtClean="0">
                <a:solidFill>
                  <a:schemeClr val="bg1"/>
                </a:solidFill>
              </a:rPr>
              <a:t>Sounds </a:t>
            </a:r>
            <a:r>
              <a:rPr lang="en-US" sz="1100" dirty="0" smtClean="0">
                <a:solidFill>
                  <a:schemeClr val="bg1"/>
                </a:solidFill>
              </a:rPr>
              <a:t>to </a:t>
            </a:r>
            <a:r>
              <a:rPr lang="en-US" sz="1100" dirty="0">
                <a:solidFill>
                  <a:schemeClr val="bg1"/>
                </a:solidFill>
              </a:rPr>
              <a:t>assess phonemic awareness by determining how the child represents sounds in graphic form. </a:t>
            </a:r>
            <a:endParaRPr lang="en-US" sz="1100" b="1" dirty="0">
              <a:solidFill>
                <a:schemeClr val="bg1"/>
              </a:solidFill>
            </a:endParaRPr>
          </a:p>
          <a:p>
            <a:pPr marL="0" indent="0">
              <a:buNone/>
            </a:pPr>
            <a:endParaRPr lang="en-US" b="1" dirty="0">
              <a:solidFill>
                <a:schemeClr val="bg1"/>
              </a:solidFill>
            </a:endParaRPr>
          </a:p>
        </p:txBody>
      </p:sp>
      <p:sp>
        <p:nvSpPr>
          <p:cNvPr id="5" name="TextBox 4"/>
          <p:cNvSpPr txBox="1"/>
          <p:nvPr/>
        </p:nvSpPr>
        <p:spPr>
          <a:xfrm>
            <a:off x="5486400" y="5410200"/>
            <a:ext cx="3429000" cy="646331"/>
          </a:xfrm>
          <a:prstGeom prst="rect">
            <a:avLst/>
          </a:prstGeom>
          <a:noFill/>
        </p:spPr>
        <p:txBody>
          <a:bodyPr wrap="square" rtlCol="0">
            <a:spAutoFit/>
          </a:bodyPr>
          <a:lstStyle/>
          <a:p>
            <a:r>
              <a:rPr lang="en-US" dirty="0" smtClean="0"/>
              <a:t>For more information on grade by grade assessment plan, </a:t>
            </a:r>
            <a:r>
              <a:rPr lang="en-US" dirty="0" smtClean="0">
                <a:hlinkClick r:id="rId2" action="ppaction://hlinksldjump"/>
              </a:rPr>
              <a:t>click here</a:t>
            </a:r>
            <a:r>
              <a:rPr lang="en-US" dirty="0" smtClean="0"/>
              <a:t>.</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67400"/>
            <a:ext cx="1091055" cy="990600"/>
          </a:xfrm>
          <a:prstGeom prst="rect">
            <a:avLst/>
          </a:prstGeom>
        </p:spPr>
      </p:pic>
      <p:sp>
        <p:nvSpPr>
          <p:cNvPr id="10" name="Oval 9">
            <a:hlinkClick r:id="rId4" action="ppaction://hlinksldjump"/>
          </p:cNvPr>
          <p:cNvSpPr/>
          <p:nvPr/>
        </p:nvSpPr>
        <p:spPr>
          <a:xfrm>
            <a:off x="5486400" y="1981200"/>
            <a:ext cx="3048000" cy="2971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dirty="0" smtClean="0"/>
              <a:t>Diminishing Testing Model</a:t>
            </a:r>
          </a:p>
          <a:p>
            <a:pPr algn="ctr"/>
            <a:r>
              <a:rPr lang="en-US" sz="1600" u="sng" dirty="0" smtClean="0"/>
              <a:t>Click here</a:t>
            </a:r>
          </a:p>
        </p:txBody>
      </p:sp>
    </p:spTree>
    <p:extLst>
      <p:ext uri="{BB962C8B-B14F-4D97-AF65-F5344CB8AC3E}">
        <p14:creationId xmlns:p14="http://schemas.microsoft.com/office/powerpoint/2010/main" val="40384871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4229101" y="-3771901"/>
            <a:ext cx="533398" cy="8534400"/>
          </a:xfrm>
        </p:spPr>
        <p:style>
          <a:lnRef idx="0">
            <a:schemeClr val="accent2"/>
          </a:lnRef>
          <a:fillRef idx="3">
            <a:schemeClr val="accent2"/>
          </a:fillRef>
          <a:effectRef idx="3">
            <a:schemeClr val="accent2"/>
          </a:effectRef>
          <a:fontRef idx="minor">
            <a:schemeClr val="lt1"/>
          </a:fontRef>
        </p:style>
        <p:txBody>
          <a:bodyPr vert="vert270">
            <a:normAutofit fontScale="90000"/>
          </a:bodyPr>
          <a:lstStyle/>
          <a:p>
            <a:r>
              <a:rPr lang="en-US" dirty="0" smtClean="0"/>
              <a:t> Literacy Goal </a:t>
            </a:r>
            <a:endParaRPr lang="en-US" dirty="0"/>
          </a:p>
        </p:txBody>
      </p:sp>
      <p:sp>
        <p:nvSpPr>
          <p:cNvPr id="3" name="Text Placeholder 2"/>
          <p:cNvSpPr>
            <a:spLocks noGrp="1"/>
          </p:cNvSpPr>
          <p:nvPr>
            <p:ph type="body" idx="1"/>
          </p:nvPr>
        </p:nvSpPr>
        <p:spPr>
          <a:xfrm>
            <a:off x="4724400" y="4267200"/>
            <a:ext cx="3264725" cy="381000"/>
          </a:xfrm>
        </p:spPr>
        <p:txBody>
          <a:bodyPr>
            <a:noAutofit/>
          </a:bodyPr>
          <a:lstStyle/>
          <a:p>
            <a:r>
              <a:rPr lang="en-US" sz="1600" dirty="0" smtClean="0">
                <a:hlinkClick r:id="rId2" action="ppaction://hlinksldjump"/>
              </a:rPr>
              <a:t>District Insurance of Proficiency Plan</a:t>
            </a:r>
            <a:endParaRPr lang="en-US" sz="1600" dirty="0"/>
          </a:p>
        </p:txBody>
      </p:sp>
      <p:sp>
        <p:nvSpPr>
          <p:cNvPr id="4" name="Content Placeholder 3"/>
          <p:cNvSpPr>
            <a:spLocks noGrp="1"/>
          </p:cNvSpPr>
          <p:nvPr>
            <p:ph sz="half" idx="2"/>
          </p:nvPr>
        </p:nvSpPr>
        <p:spPr>
          <a:xfrm>
            <a:off x="4375314" y="2286000"/>
            <a:ext cx="3606635" cy="1905000"/>
          </a:xfrm>
        </p:spPr>
        <p:txBody>
          <a:bodyPr>
            <a:normAutofit lnSpcReduction="10000"/>
          </a:bodyPr>
          <a:lstStyle/>
          <a:p>
            <a:pPr marL="0" indent="0">
              <a:buNone/>
            </a:pPr>
            <a:r>
              <a:rPr lang="en-US" b="1" i="1" dirty="0" smtClean="0"/>
              <a:t>It is the goal of District 196 to ensure every child is reading at or above grade level by the end of third grade</a:t>
            </a:r>
            <a:r>
              <a:rPr lang="en-US" b="1" dirty="0" smtClean="0"/>
              <a:t>.</a:t>
            </a:r>
            <a:endParaRPr lang="en-US" b="1" dirty="0"/>
          </a:p>
        </p:txBody>
      </p:sp>
      <p:sp>
        <p:nvSpPr>
          <p:cNvPr id="7" name="Oval 6"/>
          <p:cNvSpPr/>
          <p:nvPr/>
        </p:nvSpPr>
        <p:spPr>
          <a:xfrm>
            <a:off x="3903021" y="952500"/>
            <a:ext cx="4584865" cy="426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Beth.Swenson\Pictures\Stock Literacy Photos\middle eastern girl read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844" y="1066800"/>
            <a:ext cx="2971800" cy="40386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p:cNvSpPr>
            <a:spLocks noGrp="1"/>
          </p:cNvSpPr>
          <p:nvPr>
            <p:ph sz="half" idx="2"/>
          </p:nvPr>
        </p:nvSpPr>
        <p:spPr>
          <a:xfrm>
            <a:off x="4495800" y="2133600"/>
            <a:ext cx="3606635" cy="1905000"/>
          </a:xfrm>
        </p:spPr>
        <p:txBody>
          <a:bodyPr>
            <a:normAutofit fontScale="92500" lnSpcReduction="10000"/>
          </a:bodyPr>
          <a:lstStyle/>
          <a:p>
            <a:pPr marL="0" indent="0">
              <a:buNone/>
            </a:pPr>
            <a:r>
              <a:rPr lang="en-US" b="1" i="1" dirty="0" smtClean="0"/>
              <a:t>It is the goal of District 196 to ensure every child is reading at or above grade level by the end of third grade and beyond in order to achieve college and career readiness</a:t>
            </a:r>
            <a:r>
              <a:rPr lang="en-US" b="1" dirty="0" smtClean="0"/>
              <a:t>.</a:t>
            </a:r>
            <a:endParaRPr lang="en-US" b="1" dirty="0"/>
          </a:p>
        </p:txBody>
      </p:sp>
      <p:sp>
        <p:nvSpPr>
          <p:cNvPr id="9" name="Text Placeholder 2"/>
          <p:cNvSpPr>
            <a:spLocks noGrp="1"/>
          </p:cNvSpPr>
          <p:nvPr>
            <p:ph type="body" idx="1"/>
          </p:nvPr>
        </p:nvSpPr>
        <p:spPr>
          <a:xfrm>
            <a:off x="4648200" y="4191000"/>
            <a:ext cx="3264725" cy="381000"/>
          </a:xfrm>
        </p:spPr>
        <p:txBody>
          <a:bodyPr>
            <a:noAutofit/>
          </a:bodyPr>
          <a:lstStyle/>
          <a:p>
            <a:r>
              <a:rPr lang="en-US" sz="1600" dirty="0" smtClean="0">
                <a:hlinkClick r:id="rId2" action="ppaction://hlinksldjump"/>
              </a:rPr>
              <a:t>District Insurance of Proficiency Plan</a:t>
            </a:r>
            <a:endParaRPr lang="en-US" sz="16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91200"/>
            <a:ext cx="1174982" cy="1066800"/>
          </a:xfrm>
          <a:prstGeom prst="rect">
            <a:avLst/>
          </a:prstGeom>
        </p:spPr>
      </p:pic>
    </p:spTree>
    <p:extLst>
      <p:ext uri="{BB962C8B-B14F-4D97-AF65-F5344CB8AC3E}">
        <p14:creationId xmlns:p14="http://schemas.microsoft.com/office/powerpoint/2010/main" val="72284604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715962"/>
          </a:xfrm>
        </p:spPr>
        <p:style>
          <a:lnRef idx="0">
            <a:schemeClr val="accent3"/>
          </a:lnRef>
          <a:fillRef idx="3">
            <a:schemeClr val="accent3"/>
          </a:fillRef>
          <a:effectRef idx="3">
            <a:schemeClr val="accent3"/>
          </a:effectRef>
          <a:fontRef idx="minor">
            <a:schemeClr val="lt1"/>
          </a:fontRef>
        </p:style>
        <p:txBody>
          <a:bodyPr>
            <a:normAutofit/>
          </a:bodyPr>
          <a:lstStyle/>
          <a:p>
            <a:r>
              <a:rPr lang="en-US" sz="2800" dirty="0" smtClean="0"/>
              <a:t>Third Grade Diminishing Testing Model</a:t>
            </a:r>
            <a:endParaRPr lang="en-US" sz="2800" dirty="0"/>
          </a:p>
        </p:txBody>
      </p:sp>
      <p:pic>
        <p:nvPicPr>
          <p:cNvPr id="2" name="Picture 1" descr="Data Collection 3  5-3-12.pdf - Adobe Reader"/>
          <p:cNvPicPr>
            <a:picLocks noChangeAspect="1"/>
          </p:cNvPicPr>
          <p:nvPr/>
        </p:nvPicPr>
        <p:blipFill rotWithShape="1">
          <a:blip r:embed="rId2" cstate="print">
            <a:extLst>
              <a:ext uri="{28A0092B-C50C-407E-A947-70E740481C1C}">
                <a14:useLocalDpi xmlns:a14="http://schemas.microsoft.com/office/drawing/2010/main" val="0"/>
              </a:ext>
            </a:extLst>
          </a:blip>
          <a:srcRect l="9395" t="12641" r="7364" b="1472"/>
          <a:stretch/>
        </p:blipFill>
        <p:spPr>
          <a:xfrm>
            <a:off x="1930731" y="1066800"/>
            <a:ext cx="5232070" cy="575411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67400"/>
            <a:ext cx="1091055" cy="990600"/>
          </a:xfrm>
          <a:prstGeom prst="rect">
            <a:avLst/>
          </a:prstGeom>
        </p:spPr>
      </p:pic>
    </p:spTree>
    <p:extLst>
      <p:ext uri="{BB962C8B-B14F-4D97-AF65-F5344CB8AC3E}">
        <p14:creationId xmlns:p14="http://schemas.microsoft.com/office/powerpoint/2010/main" val="36252291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en-US" sz="2800" dirty="0" smtClean="0"/>
              <a:t>Parent Notification and Involvement</a:t>
            </a:r>
            <a:endParaRPr lang="en-US" sz="2800" dirty="0"/>
          </a:p>
        </p:txBody>
      </p:sp>
      <p:grpSp>
        <p:nvGrpSpPr>
          <p:cNvPr id="8" name="Group 7"/>
          <p:cNvGrpSpPr/>
          <p:nvPr/>
        </p:nvGrpSpPr>
        <p:grpSpPr>
          <a:xfrm>
            <a:off x="2437476" y="1787444"/>
            <a:ext cx="3988829" cy="914400"/>
            <a:chOff x="1985" y="1337589"/>
            <a:chExt cx="3325017" cy="607217"/>
          </a:xfrm>
          <a:scene3d>
            <a:camera prst="orthographicFront"/>
            <a:lightRig rig="threePt" dir="t">
              <a:rot lat="0" lon="0" rev="7500000"/>
            </a:lightRig>
          </a:scene3d>
        </p:grpSpPr>
        <p:sp>
          <p:nvSpPr>
            <p:cNvPr id="9" name="Rounded Rectangle 8">
              <a:hlinkClick r:id="rId3" action="ppaction://hlinksldjump"/>
            </p:cNvPr>
            <p:cNvSpPr/>
            <p:nvPr/>
          </p:nvSpPr>
          <p:spPr>
            <a:xfrm>
              <a:off x="1985" y="1337589"/>
              <a:ext cx="3325017" cy="607217"/>
            </a:xfrm>
            <a:prstGeom prst="roundRect">
              <a:avLst/>
            </a:prstGeom>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0" name="Rounded Rectangle 4"/>
            <p:cNvSpPr/>
            <p:nvPr/>
          </p:nvSpPr>
          <p:spPr>
            <a:xfrm>
              <a:off x="31627" y="1367231"/>
              <a:ext cx="3265733" cy="54793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t>Kindergarte</a:t>
              </a:r>
              <a:r>
                <a:rPr lang="en-US" sz="1600" b="1" dirty="0" smtClean="0"/>
                <a:t>n Notification Letter</a:t>
              </a:r>
              <a:endParaRPr lang="en-US" sz="1600" b="1" kern="1200" dirty="0"/>
            </a:p>
          </p:txBody>
        </p:sp>
      </p:grpSp>
      <p:grpSp>
        <p:nvGrpSpPr>
          <p:cNvPr id="18" name="Group 17"/>
          <p:cNvGrpSpPr/>
          <p:nvPr/>
        </p:nvGrpSpPr>
        <p:grpSpPr>
          <a:xfrm>
            <a:off x="2485770" y="5410200"/>
            <a:ext cx="3988829" cy="914400"/>
            <a:chOff x="1985" y="1337589"/>
            <a:chExt cx="3325017" cy="607217"/>
          </a:xfrm>
          <a:scene3d>
            <a:camera prst="orthographicFront"/>
            <a:lightRig rig="threePt" dir="t">
              <a:rot lat="0" lon="0" rev="7500000"/>
            </a:lightRig>
          </a:scene3d>
        </p:grpSpPr>
        <p:sp>
          <p:nvSpPr>
            <p:cNvPr id="19" name="Rounded Rectangle 18">
              <a:hlinkClick r:id="rId4" action="ppaction://hlinksldjump"/>
            </p:cNvPr>
            <p:cNvSpPr/>
            <p:nvPr/>
          </p:nvSpPr>
          <p:spPr>
            <a:xfrm>
              <a:off x="1985" y="1337589"/>
              <a:ext cx="3325017" cy="607217"/>
            </a:xfrm>
            <a:prstGeom prst="roundRect">
              <a:avLst/>
            </a:prstGeom>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0" name="Rounded Rectangle 4">
              <a:hlinkClick r:id="rId5" action="ppaction://hlinksldjump"/>
            </p:cNvPr>
            <p:cNvSpPr/>
            <p:nvPr/>
          </p:nvSpPr>
          <p:spPr>
            <a:xfrm>
              <a:off x="31627" y="1367231"/>
              <a:ext cx="3265733" cy="54793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t> </a:t>
              </a:r>
              <a:r>
                <a:rPr lang="en-US" sz="1600" b="1" dirty="0" smtClean="0"/>
                <a:t>Third G</a:t>
              </a:r>
              <a:r>
                <a:rPr lang="en-US" sz="1600" b="1" kern="1200" dirty="0" smtClean="0"/>
                <a:t>rade</a:t>
              </a:r>
              <a:r>
                <a:rPr lang="en-US" sz="1600" b="1" dirty="0" smtClean="0"/>
                <a:t> Notification Letter</a:t>
              </a:r>
              <a:endParaRPr lang="en-US" sz="1600" b="1" kern="1200" dirty="0"/>
            </a:p>
          </p:txBody>
        </p:sp>
      </p:grpSp>
      <p:grpSp>
        <p:nvGrpSpPr>
          <p:cNvPr id="21" name="Group 20"/>
          <p:cNvGrpSpPr/>
          <p:nvPr/>
        </p:nvGrpSpPr>
        <p:grpSpPr>
          <a:xfrm>
            <a:off x="2438400" y="2895600"/>
            <a:ext cx="3988829" cy="914400"/>
            <a:chOff x="1985" y="1337589"/>
            <a:chExt cx="3325017" cy="607217"/>
          </a:xfrm>
          <a:scene3d>
            <a:camera prst="orthographicFront"/>
            <a:lightRig rig="threePt" dir="t">
              <a:rot lat="0" lon="0" rev="7500000"/>
            </a:lightRig>
          </a:scene3d>
        </p:grpSpPr>
        <p:sp>
          <p:nvSpPr>
            <p:cNvPr id="22" name="Rounded Rectangle 21">
              <a:hlinkClick r:id="rId6" action="ppaction://hlinksldjump"/>
            </p:cNvPr>
            <p:cNvSpPr/>
            <p:nvPr/>
          </p:nvSpPr>
          <p:spPr>
            <a:xfrm>
              <a:off x="1985" y="1337589"/>
              <a:ext cx="3325017" cy="607217"/>
            </a:xfrm>
            <a:prstGeom prst="roundRect">
              <a:avLst/>
            </a:prstGeom>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3" name="Rounded Rectangle 4">
              <a:hlinkClick r:id="rId6" action="ppaction://hlinksldjump"/>
            </p:cNvPr>
            <p:cNvSpPr/>
            <p:nvPr/>
          </p:nvSpPr>
          <p:spPr>
            <a:xfrm>
              <a:off x="31627" y="1367231"/>
              <a:ext cx="3265733" cy="54793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t>First Grade</a:t>
              </a:r>
              <a:r>
                <a:rPr lang="en-US" sz="1600" b="1" dirty="0" smtClean="0"/>
                <a:t> Notification Letter</a:t>
              </a:r>
              <a:endParaRPr lang="en-US" sz="1600" b="1" kern="1200" dirty="0"/>
            </a:p>
          </p:txBody>
        </p:sp>
      </p:grpSp>
      <p:grpSp>
        <p:nvGrpSpPr>
          <p:cNvPr id="24" name="Group 23"/>
          <p:cNvGrpSpPr/>
          <p:nvPr/>
        </p:nvGrpSpPr>
        <p:grpSpPr>
          <a:xfrm>
            <a:off x="2454168" y="4114800"/>
            <a:ext cx="3988829" cy="914400"/>
            <a:chOff x="1985" y="1337589"/>
            <a:chExt cx="3325017" cy="607217"/>
          </a:xfrm>
          <a:scene3d>
            <a:camera prst="orthographicFront"/>
            <a:lightRig rig="threePt" dir="t">
              <a:rot lat="0" lon="0" rev="7500000"/>
            </a:lightRig>
          </a:scene3d>
        </p:grpSpPr>
        <p:sp>
          <p:nvSpPr>
            <p:cNvPr id="25" name="Rounded Rectangle 24"/>
            <p:cNvSpPr/>
            <p:nvPr/>
          </p:nvSpPr>
          <p:spPr>
            <a:xfrm>
              <a:off x="1985" y="1337589"/>
              <a:ext cx="3325017" cy="607217"/>
            </a:xfrm>
            <a:prstGeom prst="roundRect">
              <a:avLst/>
            </a:prstGeom>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6" name="Rounded Rectangle 4">
              <a:hlinkClick r:id="rId7" action="ppaction://hlinksldjump"/>
            </p:cNvPr>
            <p:cNvSpPr/>
            <p:nvPr/>
          </p:nvSpPr>
          <p:spPr>
            <a:xfrm>
              <a:off x="31627" y="1367231"/>
              <a:ext cx="3265733" cy="54793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t>Second Grade</a:t>
              </a:r>
              <a:r>
                <a:rPr lang="en-US" sz="1600" b="1" dirty="0" smtClean="0"/>
                <a:t> Notification Letter</a:t>
              </a:r>
              <a:endParaRPr lang="en-US" sz="1600" b="1" kern="1200" dirty="0"/>
            </a:p>
          </p:txBody>
        </p:sp>
      </p:gr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5867400"/>
            <a:ext cx="1091055" cy="990600"/>
          </a:xfrm>
          <a:prstGeom prst="rect">
            <a:avLst/>
          </a:prstGeom>
        </p:spPr>
      </p:pic>
    </p:spTree>
    <p:extLst>
      <p:ext uri="{BB962C8B-B14F-4D97-AF65-F5344CB8AC3E}">
        <p14:creationId xmlns:p14="http://schemas.microsoft.com/office/powerpoint/2010/main" val="377171703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Autofit/>
          </a:bodyPr>
          <a:lstStyle/>
          <a:p>
            <a:r>
              <a:rPr lang="en-US" sz="3200" dirty="0" smtClean="0"/>
              <a:t>Kindergarten Parent Notification </a:t>
            </a:r>
            <a:br>
              <a:rPr lang="en-US" sz="3200" dirty="0" smtClean="0"/>
            </a:br>
            <a:r>
              <a:rPr lang="en-US" sz="3200" dirty="0" smtClean="0"/>
              <a:t>and Involvement</a:t>
            </a:r>
            <a:endParaRPr lang="en-US" sz="3200" dirty="0"/>
          </a:p>
        </p:txBody>
      </p:sp>
      <p:sp>
        <p:nvSpPr>
          <p:cNvPr id="7" name="Content Placeholder 3"/>
          <p:cNvSpPr txBox="1">
            <a:spLocks noGrp="1"/>
          </p:cNvSpPr>
          <p:nvPr>
            <p:ph sz="quarter" idx="4"/>
          </p:nvPr>
        </p:nvSpPr>
        <p:spPr>
          <a:xfrm>
            <a:off x="152400" y="1600200"/>
            <a:ext cx="8839200" cy="4419600"/>
          </a:xfrm>
          <a:prstGeom prst="rect">
            <a:avLst/>
          </a:prstGeom>
          <a:ln w="57150"/>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marL="0" indent="0">
              <a:buNone/>
            </a:pPr>
            <a:endParaRPr lang="en-US" sz="1800" dirty="0" smtClean="0"/>
          </a:p>
          <a:p>
            <a:pPr marL="0" indent="0">
              <a:buNone/>
            </a:pPr>
            <a:r>
              <a:rPr lang="en-US" sz="4000" dirty="0" smtClean="0"/>
              <a:t>Developing </a:t>
            </a:r>
            <a:r>
              <a:rPr lang="en-US" sz="4000" dirty="0"/>
              <a:t>a strong foundation in literacy is a pillar of </a:t>
            </a:r>
            <a:r>
              <a:rPr lang="en-US" sz="4000" dirty="0" smtClean="0"/>
              <a:t>ISD 196’s mission </a:t>
            </a:r>
            <a:r>
              <a:rPr lang="en-US" sz="4000" dirty="0"/>
              <a:t>for each child.  In </a:t>
            </a:r>
            <a:r>
              <a:rPr lang="en-US" sz="4000" b="1" dirty="0"/>
              <a:t>kindergarten</a:t>
            </a:r>
            <a:r>
              <a:rPr lang="en-US" sz="4000" dirty="0"/>
              <a:t>, students continue to build their strong literacy skills by applying them all in reading and comprehending text.  To determine proficiency, the </a:t>
            </a:r>
            <a:r>
              <a:rPr lang="en-US" sz="4000" dirty="0" smtClean="0"/>
              <a:t>Benchmark Assessment System (BAS) </a:t>
            </a:r>
            <a:r>
              <a:rPr lang="en-US" sz="4000" dirty="0"/>
              <a:t>is administered one-on-one with each student. Additionally, students are assessed in the areas of letter identification (upper and lower case letters), hearing sounds in words, and writing vocabulary. </a:t>
            </a:r>
          </a:p>
          <a:p>
            <a:pPr marL="0" indent="0">
              <a:buNone/>
            </a:pPr>
            <a:endParaRPr lang="en-US" sz="4000" dirty="0" smtClean="0"/>
          </a:p>
          <a:p>
            <a:pPr>
              <a:buNone/>
            </a:pPr>
            <a:r>
              <a:rPr lang="en-US" sz="4000" dirty="0" smtClean="0">
                <a:solidFill>
                  <a:schemeClr val="bg1"/>
                </a:solidFill>
              </a:rPr>
              <a:t>By the end of kindergarten, to show proficiency, students should be at:</a:t>
            </a:r>
          </a:p>
          <a:p>
            <a:pPr marL="285750" indent="-119063"/>
            <a:r>
              <a:rPr lang="en-US" sz="4000" b="1" dirty="0" smtClean="0">
                <a:solidFill>
                  <a:schemeClr val="bg1"/>
                </a:solidFill>
              </a:rPr>
              <a:t>Level B on the </a:t>
            </a:r>
            <a:r>
              <a:rPr lang="en-US" sz="4000" b="1" i="1" u="sng" dirty="0" smtClean="0">
                <a:solidFill>
                  <a:schemeClr val="bg1"/>
                </a:solidFill>
              </a:rPr>
              <a:t>BAS</a:t>
            </a:r>
          </a:p>
          <a:p>
            <a:pPr marL="285750" indent="-119063"/>
            <a:r>
              <a:rPr lang="en-US" sz="4000" b="1" dirty="0" smtClean="0">
                <a:solidFill>
                  <a:schemeClr val="bg1"/>
                </a:solidFill>
              </a:rPr>
              <a:t>47/54 points on </a:t>
            </a:r>
            <a:r>
              <a:rPr lang="en-US" sz="4000" b="1" i="1" u="sng" dirty="0" smtClean="0">
                <a:solidFill>
                  <a:schemeClr val="bg1"/>
                </a:solidFill>
              </a:rPr>
              <a:t>Letter Identification</a:t>
            </a:r>
          </a:p>
          <a:p>
            <a:pPr marL="285750" indent="-119063"/>
            <a:r>
              <a:rPr lang="en-US" sz="4000" b="1" dirty="0" smtClean="0">
                <a:solidFill>
                  <a:schemeClr val="bg1"/>
                </a:solidFill>
              </a:rPr>
              <a:t>23/37 points on the </a:t>
            </a:r>
            <a:r>
              <a:rPr lang="en-US" sz="4000" b="1" i="1" u="sng" dirty="0" smtClean="0">
                <a:solidFill>
                  <a:schemeClr val="bg1"/>
                </a:solidFill>
              </a:rPr>
              <a:t>Sentence Dictation (Hearing and Recording Sounds in Words)</a:t>
            </a:r>
          </a:p>
          <a:p>
            <a:pPr marL="285750" indent="-119063"/>
            <a:r>
              <a:rPr lang="en-US" sz="4000" b="1" dirty="0" smtClean="0">
                <a:solidFill>
                  <a:schemeClr val="bg1"/>
                </a:solidFill>
              </a:rPr>
              <a:t>15/24 points on </a:t>
            </a:r>
            <a:r>
              <a:rPr lang="en-US" sz="4000" b="1" i="1" u="sng" dirty="0" smtClean="0">
                <a:solidFill>
                  <a:schemeClr val="bg1"/>
                </a:solidFill>
              </a:rPr>
              <a:t>Concepts About Print </a:t>
            </a:r>
          </a:p>
          <a:p>
            <a:pPr marL="285750" indent="-119063"/>
            <a:r>
              <a:rPr lang="en-US" sz="4000" b="1" dirty="0" smtClean="0">
                <a:solidFill>
                  <a:schemeClr val="bg1"/>
                </a:solidFill>
              </a:rPr>
              <a:t>Demonstrate the ability to write 23 words correctly in a ten minute time frame.</a:t>
            </a:r>
          </a:p>
          <a:p>
            <a:pPr marL="0" indent="0">
              <a:buNone/>
            </a:pPr>
            <a:endParaRPr lang="en-US" sz="4000" dirty="0"/>
          </a:p>
          <a:p>
            <a:pPr marL="0" indent="0">
              <a:buNone/>
            </a:pPr>
            <a:r>
              <a:rPr lang="en-US" sz="4000" dirty="0" smtClean="0"/>
              <a:t>Students </a:t>
            </a:r>
            <a:r>
              <a:rPr lang="en-US" sz="4000" dirty="0"/>
              <a:t>who have not met one or more of these grade level benchmarks in reading will continue to be provided targeted intervention in reading through guided reading and guided writing groups, as well as specific instruction in the literacy areas of need. </a:t>
            </a:r>
          </a:p>
          <a:p>
            <a:pPr marL="0" indent="0">
              <a:buNone/>
            </a:pPr>
            <a:endParaRPr lang="en-US" sz="4000" dirty="0" smtClean="0"/>
          </a:p>
          <a:p>
            <a:pPr marL="0" indent="0">
              <a:buNone/>
            </a:pPr>
            <a:r>
              <a:rPr lang="en-US" sz="4000" dirty="0" smtClean="0"/>
              <a:t>This summer, continue </a:t>
            </a:r>
            <a:r>
              <a:rPr lang="en-US" sz="4000" dirty="0"/>
              <a:t>to support </a:t>
            </a:r>
            <a:r>
              <a:rPr lang="en-US" sz="4000" dirty="0" smtClean="0"/>
              <a:t>your child’s growth </a:t>
            </a:r>
            <a:r>
              <a:rPr lang="en-US" sz="4000" dirty="0"/>
              <a:t>in literacy by doing the </a:t>
            </a:r>
            <a:r>
              <a:rPr lang="en-US" sz="4000" dirty="0" smtClean="0"/>
              <a:t>following:</a:t>
            </a:r>
          </a:p>
          <a:p>
            <a:pPr lvl="0"/>
            <a:r>
              <a:rPr lang="en-US" sz="4000" dirty="0"/>
              <a:t>Read, sing and say rhymes.</a:t>
            </a:r>
          </a:p>
          <a:p>
            <a:pPr lvl="0"/>
            <a:r>
              <a:rPr lang="en-US" sz="4000" dirty="0" smtClean="0"/>
              <a:t>Encourage </a:t>
            </a:r>
            <a:r>
              <a:rPr lang="en-US" sz="4000" dirty="0"/>
              <a:t>your child to read environmental print (print of everyday life, i.e. McDonald’s® sign, brand name food labels such as Cheerios®, road signs such as the stop sign, and print in our community including billboards, calendars, and menus.)  </a:t>
            </a:r>
          </a:p>
          <a:p>
            <a:pPr lvl="0"/>
            <a:r>
              <a:rPr lang="en-US" sz="4000" dirty="0"/>
              <a:t>Find a comfortable place to read and establish a pattern of reading frequently.</a:t>
            </a:r>
          </a:p>
          <a:p>
            <a:pPr lvl="0"/>
            <a:r>
              <a:rPr lang="en-US" sz="4000" dirty="0"/>
              <a:t>Reread favorite books.</a:t>
            </a:r>
          </a:p>
          <a:p>
            <a:pPr lvl="0"/>
            <a:r>
              <a:rPr lang="en-US" sz="4000" dirty="0"/>
              <a:t>Read aloud to your child daily. </a:t>
            </a:r>
          </a:p>
          <a:p>
            <a:pPr lvl="0"/>
            <a:r>
              <a:rPr lang="en-US" sz="4000" dirty="0"/>
              <a:t>Encourage writing every day, and make your own books!</a:t>
            </a:r>
          </a:p>
          <a:p>
            <a:pPr lvl="0"/>
            <a:r>
              <a:rPr lang="en-US" sz="4000" dirty="0"/>
              <a:t>Build your child’s background knowledge by talking about all that you see and hear and by taking your child to the museum or the zoo. </a:t>
            </a:r>
          </a:p>
          <a:p>
            <a:pPr lvl="0"/>
            <a:r>
              <a:rPr lang="en-US" sz="4000" dirty="0"/>
              <a:t>Model a literate life. Be a reader and a writer yourself</a:t>
            </a:r>
            <a:r>
              <a:rPr lang="en-US" sz="4000" dirty="0" smtClean="0"/>
              <a:t>!</a:t>
            </a:r>
            <a:endParaRPr lang="en-US" sz="4000" dirty="0">
              <a:solidFill>
                <a:schemeClr val="bg1">
                  <a:lumMod val="95000"/>
                  <a:lumOff val="5000"/>
                </a:schemeClr>
              </a:solidFill>
            </a:endParaRPr>
          </a:p>
          <a:p>
            <a:pPr marL="0" indent="0">
              <a:buNone/>
            </a:pPr>
            <a:endParaRPr lang="en-US" sz="4000" dirty="0"/>
          </a:p>
          <a:p>
            <a:pPr marL="0" indent="0">
              <a:buNone/>
            </a:pPr>
            <a:r>
              <a:rPr lang="en-US" sz="4000" dirty="0" smtClean="0"/>
              <a:t>We </a:t>
            </a:r>
            <a:r>
              <a:rPr lang="en-US" sz="4000" dirty="0"/>
              <a:t>look forward to continuing this literacy growth journey with </a:t>
            </a:r>
            <a:r>
              <a:rPr lang="en-US" sz="4000" dirty="0" smtClean="0"/>
              <a:t>your child.</a:t>
            </a:r>
            <a:endParaRPr lang="en-US" sz="4000" dirty="0"/>
          </a:p>
        </p:txBody>
      </p:sp>
      <p:sp>
        <p:nvSpPr>
          <p:cNvPr id="9" name="TextBox 8"/>
          <p:cNvSpPr txBox="1"/>
          <p:nvPr/>
        </p:nvSpPr>
        <p:spPr>
          <a:xfrm>
            <a:off x="1600199" y="6019800"/>
            <a:ext cx="6089073" cy="646331"/>
          </a:xfrm>
          <a:prstGeom prst="rect">
            <a:avLst/>
          </a:prstGeom>
          <a:noFill/>
        </p:spPr>
        <p:txBody>
          <a:bodyPr wrap="square" rtlCol="0">
            <a:spAutoFit/>
          </a:bodyPr>
          <a:lstStyle/>
          <a:p>
            <a:r>
              <a:rPr lang="en-US" dirty="0"/>
              <a:t>For more information on how you can help your child, please visit the </a:t>
            </a:r>
            <a:r>
              <a:rPr lang="en-US" dirty="0">
                <a:hlinkClick r:id="rId2"/>
              </a:rPr>
              <a:t>District 196 website</a:t>
            </a:r>
            <a:r>
              <a:rPr lang="en-US" dirty="0" smtClean="0">
                <a:hlinkClick r:id="rId2"/>
              </a:rPr>
              <a:t>:</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027790"/>
            <a:ext cx="914400" cy="830210"/>
          </a:xfrm>
          <a:prstGeom prst="rect">
            <a:avLst/>
          </a:prstGeom>
        </p:spPr>
      </p:pic>
    </p:spTree>
    <p:extLst>
      <p:ext uri="{BB962C8B-B14F-4D97-AF65-F5344CB8AC3E}">
        <p14:creationId xmlns:p14="http://schemas.microsoft.com/office/powerpoint/2010/main" val="328391414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Autofit/>
          </a:bodyPr>
          <a:lstStyle/>
          <a:p>
            <a:r>
              <a:rPr lang="en-US" sz="3200" dirty="0" smtClean="0"/>
              <a:t>First Grade Parent Notification </a:t>
            </a:r>
            <a:br>
              <a:rPr lang="en-US" sz="3200" dirty="0" smtClean="0"/>
            </a:br>
            <a:r>
              <a:rPr lang="en-US" sz="3200" dirty="0" smtClean="0"/>
              <a:t>and Involvement</a:t>
            </a:r>
            <a:endParaRPr lang="en-US" sz="3200" dirty="0"/>
          </a:p>
        </p:txBody>
      </p:sp>
      <p:sp>
        <p:nvSpPr>
          <p:cNvPr id="7" name="Content Placeholder 3"/>
          <p:cNvSpPr txBox="1">
            <a:spLocks noGrp="1"/>
          </p:cNvSpPr>
          <p:nvPr>
            <p:ph sz="quarter" idx="4"/>
          </p:nvPr>
        </p:nvSpPr>
        <p:spPr>
          <a:xfrm>
            <a:off x="152400" y="1523999"/>
            <a:ext cx="8763000" cy="4682284"/>
          </a:xfrm>
          <a:prstGeom prst="rect">
            <a:avLst/>
          </a:prstGeom>
          <a:ln w="57150"/>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marL="0" indent="0">
              <a:buNone/>
            </a:pPr>
            <a:endParaRPr lang="en-US" dirty="0" smtClean="0"/>
          </a:p>
          <a:p>
            <a:pPr marL="0" indent="0">
              <a:buNone/>
            </a:pPr>
            <a:r>
              <a:rPr lang="en-US" sz="3100" dirty="0" smtClean="0"/>
              <a:t>Developing </a:t>
            </a:r>
            <a:r>
              <a:rPr lang="en-US" sz="3100" dirty="0"/>
              <a:t>a strong foundation in literacy is a pillar of </a:t>
            </a:r>
            <a:r>
              <a:rPr lang="en-US" sz="3100" dirty="0" smtClean="0"/>
              <a:t>ISD 196’s </a:t>
            </a:r>
            <a:r>
              <a:rPr lang="en-US" sz="3100" dirty="0"/>
              <a:t>mission for each child.  In </a:t>
            </a:r>
            <a:r>
              <a:rPr lang="en-US" sz="3100" b="1" dirty="0"/>
              <a:t>first grade</a:t>
            </a:r>
            <a:r>
              <a:rPr lang="en-US" sz="3100" dirty="0"/>
              <a:t>, students continue to build their strong literacy skills by applying them all in reading and comprehending text.  To determine proficiency, the </a:t>
            </a:r>
            <a:r>
              <a:rPr lang="en-US" sz="3200" dirty="0" smtClean="0"/>
              <a:t>Benchmark Assessment System (BAS) </a:t>
            </a:r>
            <a:r>
              <a:rPr lang="en-US" sz="3100" dirty="0" smtClean="0"/>
              <a:t>is </a:t>
            </a:r>
            <a:r>
              <a:rPr lang="en-US" sz="3100" dirty="0"/>
              <a:t>administered one-on-one with each student. Additionally, students are assessed in the areas of hearing sounds in words, and writing vocabulary. </a:t>
            </a:r>
            <a:endParaRPr lang="en-US" sz="3100" dirty="0" smtClean="0"/>
          </a:p>
          <a:p>
            <a:pPr marL="0" indent="0">
              <a:buNone/>
            </a:pPr>
            <a:endParaRPr lang="en-US" sz="3100" dirty="0"/>
          </a:p>
          <a:p>
            <a:pPr>
              <a:buNone/>
            </a:pPr>
            <a:r>
              <a:rPr lang="en-US" sz="3100" dirty="0" smtClean="0">
                <a:solidFill>
                  <a:schemeClr val="bg1"/>
                </a:solidFill>
              </a:rPr>
              <a:t>By the end of first grade, to show proficiency, students should be at:</a:t>
            </a:r>
          </a:p>
          <a:p>
            <a:pPr marL="285750" indent="-119063"/>
            <a:r>
              <a:rPr lang="en-US" sz="3100" b="1" dirty="0" smtClean="0">
                <a:solidFill>
                  <a:schemeClr val="bg1"/>
                </a:solidFill>
              </a:rPr>
              <a:t>Level I on the </a:t>
            </a:r>
            <a:r>
              <a:rPr lang="en-US" sz="3100" b="1" i="1" u="sng" dirty="0" smtClean="0">
                <a:solidFill>
                  <a:schemeClr val="bg1"/>
                </a:solidFill>
              </a:rPr>
              <a:t>BAS</a:t>
            </a:r>
          </a:p>
          <a:p>
            <a:pPr marL="285750" indent="-119063"/>
            <a:r>
              <a:rPr lang="en-US" sz="3100" b="1" dirty="0" smtClean="0">
                <a:solidFill>
                  <a:schemeClr val="bg1"/>
                </a:solidFill>
              </a:rPr>
              <a:t>33/37 points on the </a:t>
            </a:r>
            <a:r>
              <a:rPr lang="en-US" sz="3100" b="1" i="1" u="sng" dirty="0" smtClean="0">
                <a:solidFill>
                  <a:schemeClr val="bg1"/>
                </a:solidFill>
              </a:rPr>
              <a:t>Sentence Dictation (Hearing and Recording Sounds in Words)</a:t>
            </a:r>
          </a:p>
          <a:p>
            <a:pPr marL="285750" indent="-119063"/>
            <a:r>
              <a:rPr lang="en-US" sz="3100" b="1" dirty="0" smtClean="0">
                <a:solidFill>
                  <a:schemeClr val="bg1"/>
                </a:solidFill>
              </a:rPr>
              <a:t>18 points on </a:t>
            </a:r>
            <a:r>
              <a:rPr lang="en-US" sz="3100" b="1" i="1" u="sng" dirty="0" smtClean="0">
                <a:solidFill>
                  <a:schemeClr val="bg1"/>
                </a:solidFill>
              </a:rPr>
              <a:t>Concepts About Print </a:t>
            </a:r>
          </a:p>
          <a:p>
            <a:pPr marL="285750" indent="-119063"/>
            <a:r>
              <a:rPr lang="en-US" sz="3100" b="1" dirty="0" smtClean="0">
                <a:solidFill>
                  <a:schemeClr val="bg1"/>
                </a:solidFill>
              </a:rPr>
              <a:t>Demonstrate the ability to write 51 words correctly in a ten minute time frame.</a:t>
            </a:r>
            <a:endParaRPr lang="en-US" sz="3100" dirty="0" smtClean="0">
              <a:solidFill>
                <a:schemeClr val="bg1"/>
              </a:solidFill>
            </a:endParaRPr>
          </a:p>
          <a:p>
            <a:pPr marL="0" indent="0">
              <a:buNone/>
            </a:pPr>
            <a:endParaRPr lang="en-US" sz="3100" dirty="0" smtClean="0"/>
          </a:p>
          <a:p>
            <a:pPr marL="0" indent="0">
              <a:buNone/>
            </a:pPr>
            <a:r>
              <a:rPr lang="en-US" sz="3100" dirty="0" smtClean="0"/>
              <a:t>Students who have not </a:t>
            </a:r>
            <a:r>
              <a:rPr lang="en-US" sz="3100" dirty="0"/>
              <a:t>met one or more of these grade level benchmarks in </a:t>
            </a:r>
            <a:r>
              <a:rPr lang="en-US" sz="3100" dirty="0" smtClean="0"/>
              <a:t>reading will </a:t>
            </a:r>
            <a:r>
              <a:rPr lang="en-US" sz="3100" dirty="0"/>
              <a:t>continue to be provided targeted intervention in reading through guided reading and guided writing groups, as well as specific instruction in the literacy areas of need. </a:t>
            </a:r>
          </a:p>
          <a:p>
            <a:pPr marL="0" indent="0">
              <a:buNone/>
            </a:pPr>
            <a:endParaRPr lang="en-US" sz="3100" dirty="0" smtClean="0"/>
          </a:p>
          <a:p>
            <a:pPr marL="0" indent="0">
              <a:buNone/>
            </a:pPr>
            <a:r>
              <a:rPr lang="en-US" sz="3100" dirty="0" smtClean="0"/>
              <a:t>This summer, </a:t>
            </a:r>
            <a:r>
              <a:rPr lang="en-US" sz="3100" dirty="0"/>
              <a:t>continue to support </a:t>
            </a:r>
            <a:r>
              <a:rPr lang="en-US" sz="3100" dirty="0" smtClean="0"/>
              <a:t>your child’s growth </a:t>
            </a:r>
            <a:r>
              <a:rPr lang="en-US" sz="3100" dirty="0"/>
              <a:t>in literacy by doing the following:</a:t>
            </a:r>
          </a:p>
          <a:p>
            <a:pPr lvl="0"/>
            <a:r>
              <a:rPr lang="en-US" sz="3100" dirty="0"/>
              <a:t>Find a comfortable place to read and establish a pattern of reading frequently.</a:t>
            </a:r>
          </a:p>
          <a:p>
            <a:pPr lvl="0"/>
            <a:r>
              <a:rPr lang="en-US" sz="3100" dirty="0"/>
              <a:t>Reread favorite books.</a:t>
            </a:r>
          </a:p>
          <a:p>
            <a:pPr lvl="0"/>
            <a:r>
              <a:rPr lang="en-US" sz="3100" dirty="0"/>
              <a:t>Vary who reads</a:t>
            </a:r>
          </a:p>
          <a:p>
            <a:pPr lvl="2"/>
            <a:r>
              <a:rPr lang="en-US" sz="3100" dirty="0"/>
              <a:t>Parent reads to child</a:t>
            </a:r>
          </a:p>
          <a:p>
            <a:pPr lvl="2"/>
            <a:r>
              <a:rPr lang="en-US" sz="3100" dirty="0"/>
              <a:t>Child reads to parent</a:t>
            </a:r>
          </a:p>
          <a:p>
            <a:pPr lvl="2"/>
            <a:r>
              <a:rPr lang="en-US" sz="3100" dirty="0"/>
              <a:t>Each read a book a night</a:t>
            </a:r>
          </a:p>
          <a:p>
            <a:pPr lvl="2"/>
            <a:r>
              <a:rPr lang="en-US" sz="3100" dirty="0"/>
              <a:t>From one book, read every other page</a:t>
            </a:r>
          </a:p>
          <a:p>
            <a:pPr lvl="0"/>
            <a:r>
              <a:rPr lang="en-US" sz="3100" dirty="0"/>
              <a:t>Read many different kinds of books and pick books that are at an appropriate reading level. Keep the book choice easier and enjoyable, not frustrating.</a:t>
            </a:r>
          </a:p>
          <a:p>
            <a:pPr lvl="0"/>
            <a:r>
              <a:rPr lang="en-US" sz="3100" dirty="0"/>
              <a:t>Introduce a new book to assure successful reading.</a:t>
            </a:r>
          </a:p>
          <a:p>
            <a:pPr lvl="0"/>
            <a:r>
              <a:rPr lang="en-US" sz="3100" dirty="0"/>
              <a:t>Sit with them and support them in a positive way.</a:t>
            </a:r>
          </a:p>
          <a:p>
            <a:pPr lvl="0"/>
            <a:r>
              <a:rPr lang="en-US" sz="3100" dirty="0"/>
              <a:t>Build your child’s background knowledge by talking about all that you see and hear and by taking your child to the museum or the zoo. </a:t>
            </a:r>
          </a:p>
          <a:p>
            <a:pPr lvl="0"/>
            <a:r>
              <a:rPr lang="en-US" sz="3100" dirty="0"/>
              <a:t>Encourage writing every day, and make your own books!</a:t>
            </a:r>
          </a:p>
          <a:p>
            <a:pPr lvl="0"/>
            <a:r>
              <a:rPr lang="en-US" sz="3100" dirty="0"/>
              <a:t>Model a literate life. Be a reader and a writer yourself!</a:t>
            </a:r>
          </a:p>
          <a:p>
            <a:pPr marL="0" indent="0">
              <a:buNone/>
            </a:pPr>
            <a:endParaRPr lang="en-US" sz="3100" dirty="0" smtClean="0"/>
          </a:p>
          <a:p>
            <a:pPr marL="0" indent="0">
              <a:buNone/>
            </a:pPr>
            <a:r>
              <a:rPr lang="en-US" sz="3100" dirty="0" smtClean="0"/>
              <a:t>We </a:t>
            </a:r>
            <a:r>
              <a:rPr lang="en-US" sz="3100" dirty="0"/>
              <a:t>look forward to continuing this literacy growth journey with </a:t>
            </a:r>
            <a:r>
              <a:rPr lang="en-US" sz="3100" dirty="0" smtClean="0"/>
              <a:t>your child.</a:t>
            </a:r>
            <a:endParaRPr lang="en-US" sz="3100" dirty="0"/>
          </a:p>
        </p:txBody>
      </p:sp>
      <p:sp>
        <p:nvSpPr>
          <p:cNvPr id="8" name="TextBox 7"/>
          <p:cNvSpPr txBox="1"/>
          <p:nvPr/>
        </p:nvSpPr>
        <p:spPr>
          <a:xfrm>
            <a:off x="1752599" y="6206283"/>
            <a:ext cx="5925787" cy="646331"/>
          </a:xfrm>
          <a:prstGeom prst="rect">
            <a:avLst/>
          </a:prstGeom>
          <a:noFill/>
        </p:spPr>
        <p:txBody>
          <a:bodyPr wrap="square" rtlCol="0">
            <a:spAutoFit/>
          </a:bodyPr>
          <a:lstStyle/>
          <a:p>
            <a:r>
              <a:rPr lang="en-US" dirty="0"/>
              <a:t>For more information on how you can help your child, please visit the </a:t>
            </a:r>
            <a:r>
              <a:rPr lang="en-US" dirty="0">
                <a:hlinkClick r:id="rId2"/>
              </a:rPr>
              <a:t>District 196 website</a:t>
            </a:r>
            <a:r>
              <a:rPr lang="en-US" dirty="0" smtClean="0">
                <a:hlinkClick r:id="rId2"/>
              </a:rPr>
              <a:t>:</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182332"/>
            <a:ext cx="744186" cy="675668"/>
          </a:xfrm>
          <a:prstGeom prst="rect">
            <a:avLst/>
          </a:prstGeom>
        </p:spPr>
      </p:pic>
    </p:spTree>
    <p:extLst>
      <p:ext uri="{BB962C8B-B14F-4D97-AF65-F5344CB8AC3E}">
        <p14:creationId xmlns:p14="http://schemas.microsoft.com/office/powerpoint/2010/main" val="377171703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Autofit/>
          </a:bodyPr>
          <a:lstStyle/>
          <a:p>
            <a:r>
              <a:rPr lang="en-US" sz="3200" dirty="0" smtClean="0"/>
              <a:t>Second Grade Parent Notification </a:t>
            </a:r>
            <a:br>
              <a:rPr lang="en-US" sz="3200" dirty="0" smtClean="0"/>
            </a:br>
            <a:r>
              <a:rPr lang="en-US" sz="3200" dirty="0" smtClean="0"/>
              <a:t>and Involvement</a:t>
            </a:r>
            <a:endParaRPr lang="en-US" sz="3200" dirty="0"/>
          </a:p>
        </p:txBody>
      </p:sp>
      <p:sp>
        <p:nvSpPr>
          <p:cNvPr id="7" name="Content Placeholder 3"/>
          <p:cNvSpPr txBox="1">
            <a:spLocks noGrp="1"/>
          </p:cNvSpPr>
          <p:nvPr>
            <p:ph sz="quarter" idx="4"/>
          </p:nvPr>
        </p:nvSpPr>
        <p:spPr>
          <a:xfrm>
            <a:off x="152400" y="1523999"/>
            <a:ext cx="8763000" cy="4682284"/>
          </a:xfrm>
          <a:prstGeom prst="rect">
            <a:avLst/>
          </a:prstGeom>
          <a:ln w="57150"/>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marL="0" indent="0">
              <a:buNone/>
            </a:pPr>
            <a:endParaRPr lang="en-US" dirty="0" smtClean="0"/>
          </a:p>
          <a:p>
            <a:pPr marL="0" indent="0">
              <a:buNone/>
            </a:pPr>
            <a:r>
              <a:rPr lang="en-US" sz="2300" dirty="0" smtClean="0"/>
              <a:t>Developing </a:t>
            </a:r>
            <a:r>
              <a:rPr lang="en-US" sz="2300" dirty="0"/>
              <a:t>a strong foundation in literacy is a pillar of </a:t>
            </a:r>
            <a:r>
              <a:rPr lang="en-US" sz="2300" dirty="0" smtClean="0"/>
              <a:t>ISD 196’s </a:t>
            </a:r>
            <a:r>
              <a:rPr lang="en-US" sz="2300" dirty="0"/>
              <a:t>mission for each child.  In </a:t>
            </a:r>
            <a:r>
              <a:rPr lang="en-US" sz="2300" b="1" dirty="0"/>
              <a:t>second grade</a:t>
            </a:r>
            <a:r>
              <a:rPr lang="en-US" sz="2300" dirty="0"/>
              <a:t>, students continue to build their strong literacy skills by applying them all in reading and comprehending text.  To determine proficiency, the </a:t>
            </a:r>
            <a:r>
              <a:rPr lang="en-US" sz="2300" dirty="0" smtClean="0"/>
              <a:t>Benchmark Assessment System (BAS) is </a:t>
            </a:r>
            <a:r>
              <a:rPr lang="en-US" sz="2300" dirty="0"/>
              <a:t>administered one-on-one with each student. </a:t>
            </a:r>
          </a:p>
          <a:p>
            <a:pPr marL="0" indent="0">
              <a:buNone/>
            </a:pPr>
            <a:endParaRPr lang="en-US" sz="2300" dirty="0" smtClean="0"/>
          </a:p>
          <a:p>
            <a:pPr marL="0" indent="0">
              <a:buNone/>
            </a:pPr>
            <a:r>
              <a:rPr lang="en-US" sz="2300" dirty="0" smtClean="0">
                <a:solidFill>
                  <a:schemeClr val="bg1"/>
                </a:solidFill>
              </a:rPr>
              <a:t>By the end of second grade, to show proficiency, students need to show an </a:t>
            </a:r>
            <a:r>
              <a:rPr lang="en-US" sz="2300" b="1" dirty="0" smtClean="0">
                <a:solidFill>
                  <a:schemeClr val="bg1"/>
                </a:solidFill>
              </a:rPr>
              <a:t>Independent</a:t>
            </a:r>
            <a:r>
              <a:rPr lang="en-US" sz="2300" dirty="0" smtClean="0">
                <a:solidFill>
                  <a:schemeClr val="bg1"/>
                </a:solidFill>
              </a:rPr>
              <a:t> </a:t>
            </a:r>
            <a:r>
              <a:rPr lang="en-US" sz="2300" b="1" dirty="0" smtClean="0">
                <a:solidFill>
                  <a:schemeClr val="bg1"/>
                </a:solidFill>
              </a:rPr>
              <a:t>Level L on the </a:t>
            </a:r>
            <a:r>
              <a:rPr lang="en-US" sz="2300" b="1" i="1" u="sng" dirty="0" smtClean="0">
                <a:solidFill>
                  <a:schemeClr val="bg1"/>
                </a:solidFill>
              </a:rPr>
              <a:t>BAS</a:t>
            </a:r>
            <a:r>
              <a:rPr lang="en-US" sz="2300" b="1" dirty="0" smtClean="0">
                <a:solidFill>
                  <a:schemeClr val="bg1"/>
                </a:solidFill>
              </a:rPr>
              <a:t>.</a:t>
            </a:r>
            <a:r>
              <a:rPr lang="en-US" sz="2300" dirty="0" smtClean="0">
                <a:solidFill>
                  <a:schemeClr val="bg1"/>
                </a:solidFill>
              </a:rPr>
              <a:t>  While other assessments are used to gather feedback on a child’s literacy growth including classroom assessments, and the Measures of Academic Progress (MAP), this one-on-one assessment gives our instructors standardized and comprehensive information regarding students’ performance in reading.</a:t>
            </a:r>
          </a:p>
          <a:p>
            <a:pPr marL="0" indent="0">
              <a:buNone/>
            </a:pPr>
            <a:endParaRPr lang="en-US" sz="2300" dirty="0" smtClean="0"/>
          </a:p>
          <a:p>
            <a:pPr marL="0" indent="0">
              <a:buNone/>
            </a:pPr>
            <a:r>
              <a:rPr lang="en-US" sz="2300" dirty="0" smtClean="0"/>
              <a:t>Students who have not met </a:t>
            </a:r>
            <a:r>
              <a:rPr lang="en-US" sz="2300" dirty="0"/>
              <a:t>the grade level benchmark </a:t>
            </a:r>
            <a:r>
              <a:rPr lang="en-US" sz="2300" dirty="0" smtClean="0"/>
              <a:t>in reading will </a:t>
            </a:r>
            <a:r>
              <a:rPr lang="en-US" sz="2300" dirty="0"/>
              <a:t>continue to be provided targeted intervention in reading through </a:t>
            </a:r>
            <a:endParaRPr lang="en-US" sz="2300" dirty="0" smtClean="0"/>
          </a:p>
          <a:p>
            <a:pPr marL="0" indent="0">
              <a:buNone/>
            </a:pPr>
            <a:r>
              <a:rPr lang="en-US" sz="2300" dirty="0" smtClean="0"/>
              <a:t>guided </a:t>
            </a:r>
            <a:r>
              <a:rPr lang="en-US" sz="2300" dirty="0"/>
              <a:t>reading and guided writing groups, as well as specific instruction in the literacy areas of need. </a:t>
            </a:r>
          </a:p>
          <a:p>
            <a:pPr marL="0" indent="0">
              <a:buNone/>
            </a:pPr>
            <a:endParaRPr lang="en-US" sz="2300" dirty="0" smtClean="0"/>
          </a:p>
          <a:p>
            <a:pPr marL="0" indent="0">
              <a:buNone/>
            </a:pPr>
            <a:r>
              <a:rPr lang="en-US" sz="2300" dirty="0" smtClean="0"/>
              <a:t>This summer, </a:t>
            </a:r>
            <a:r>
              <a:rPr lang="en-US" sz="2300" dirty="0"/>
              <a:t>continue to support </a:t>
            </a:r>
            <a:r>
              <a:rPr lang="en-US" sz="2300" dirty="0" smtClean="0"/>
              <a:t>your child’s </a:t>
            </a:r>
            <a:r>
              <a:rPr lang="en-US" sz="2300" dirty="0"/>
              <a:t>growth in literacy by doing the following:</a:t>
            </a:r>
          </a:p>
          <a:p>
            <a:pPr lvl="0"/>
            <a:r>
              <a:rPr lang="en-US" sz="2300" dirty="0"/>
              <a:t>Help your child find easy books to read and reread daily.</a:t>
            </a:r>
          </a:p>
          <a:p>
            <a:pPr lvl="0"/>
            <a:r>
              <a:rPr lang="en-US" sz="2300" dirty="0"/>
              <a:t>Read to and with your child, and reread favorites again and again.</a:t>
            </a:r>
          </a:p>
          <a:p>
            <a:pPr lvl="0"/>
            <a:r>
              <a:rPr lang="en-US" sz="2300" dirty="0"/>
              <a:t>Read all sorts of print -- newspapers, magazines, books, comics, songs (the list goes on and on...).</a:t>
            </a:r>
          </a:p>
          <a:p>
            <a:pPr lvl="0"/>
            <a:r>
              <a:rPr lang="en-US" sz="2300" dirty="0"/>
              <a:t>Keep books everywhere and take them with you wherever you go.</a:t>
            </a:r>
          </a:p>
          <a:p>
            <a:pPr lvl="0"/>
            <a:r>
              <a:rPr lang="en-US" sz="2300" dirty="0"/>
              <a:t>Talk to your children about the books they are reading.</a:t>
            </a:r>
          </a:p>
          <a:p>
            <a:pPr lvl="0"/>
            <a:r>
              <a:rPr lang="en-US" sz="2300" dirty="0"/>
              <a:t>Start a neighborhood book club.</a:t>
            </a:r>
          </a:p>
          <a:p>
            <a:pPr lvl="0"/>
            <a:r>
              <a:rPr lang="en-US" sz="2300" dirty="0"/>
              <a:t>Monitor, guide and limit television and video games.</a:t>
            </a:r>
          </a:p>
          <a:p>
            <a:pPr lvl="0"/>
            <a:r>
              <a:rPr lang="en-US" sz="2300" dirty="0"/>
              <a:t>Visit your local library.</a:t>
            </a:r>
          </a:p>
          <a:p>
            <a:pPr lvl="0"/>
            <a:r>
              <a:rPr lang="en-US" sz="2300" dirty="0"/>
              <a:t>Encourage writing every day, and make your own books!</a:t>
            </a:r>
          </a:p>
          <a:p>
            <a:pPr lvl="0"/>
            <a:r>
              <a:rPr lang="en-US" sz="2300" dirty="0"/>
              <a:t>Subscribe to a magazine.</a:t>
            </a:r>
          </a:p>
          <a:p>
            <a:pPr lvl="0"/>
            <a:r>
              <a:rPr lang="en-US" sz="2300" dirty="0"/>
              <a:t>Build your child’s background knowledge by talking about all that you see and hear and by taking your child to the museum or the zoo. </a:t>
            </a:r>
          </a:p>
          <a:p>
            <a:pPr lvl="0"/>
            <a:r>
              <a:rPr lang="en-US" sz="2300" dirty="0"/>
              <a:t>Model a literate life. Be a reader and a writer yourself</a:t>
            </a:r>
            <a:r>
              <a:rPr lang="en-US" sz="2300" dirty="0" smtClean="0"/>
              <a:t>!</a:t>
            </a:r>
          </a:p>
          <a:p>
            <a:endParaRPr lang="en-US" sz="2300" dirty="0"/>
          </a:p>
          <a:p>
            <a:pPr marL="0" indent="0">
              <a:buNone/>
            </a:pPr>
            <a:r>
              <a:rPr lang="en-US" sz="2300" dirty="0"/>
              <a:t>We look forward to continuing this literacy growth journey with your child</a:t>
            </a:r>
            <a:r>
              <a:rPr lang="en-US" sz="2300" b="1" dirty="0"/>
              <a:t>. </a:t>
            </a:r>
            <a:endParaRPr lang="en-US" sz="2300" dirty="0"/>
          </a:p>
          <a:p>
            <a:pPr lvl="0"/>
            <a:endParaRPr lang="en-US" dirty="0"/>
          </a:p>
        </p:txBody>
      </p:sp>
      <p:sp>
        <p:nvSpPr>
          <p:cNvPr id="8" name="TextBox 7"/>
          <p:cNvSpPr txBox="1"/>
          <p:nvPr/>
        </p:nvSpPr>
        <p:spPr>
          <a:xfrm>
            <a:off x="1523999" y="6206283"/>
            <a:ext cx="6154387" cy="646331"/>
          </a:xfrm>
          <a:prstGeom prst="rect">
            <a:avLst/>
          </a:prstGeom>
          <a:noFill/>
        </p:spPr>
        <p:txBody>
          <a:bodyPr wrap="square" rtlCol="0">
            <a:spAutoFit/>
          </a:bodyPr>
          <a:lstStyle/>
          <a:p>
            <a:r>
              <a:rPr lang="en-US" dirty="0"/>
              <a:t>For more information on how you can help your child, please visit the </a:t>
            </a:r>
            <a:r>
              <a:rPr lang="en-US" dirty="0">
                <a:hlinkClick r:id="rId2"/>
              </a:rPr>
              <a:t>District 196 website</a:t>
            </a:r>
            <a:r>
              <a:rPr lang="en-US" dirty="0" smtClean="0">
                <a:hlinkClick r:id="rId2"/>
              </a:rPr>
              <a:t>:</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182332"/>
            <a:ext cx="744186" cy="675668"/>
          </a:xfrm>
          <a:prstGeom prst="rect">
            <a:avLst/>
          </a:prstGeom>
        </p:spPr>
      </p:pic>
    </p:spTree>
    <p:extLst>
      <p:ext uri="{BB962C8B-B14F-4D97-AF65-F5344CB8AC3E}">
        <p14:creationId xmlns:p14="http://schemas.microsoft.com/office/powerpoint/2010/main" val="377171703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Autofit/>
          </a:bodyPr>
          <a:lstStyle/>
          <a:p>
            <a:r>
              <a:rPr lang="en-US" sz="3200" dirty="0" smtClean="0"/>
              <a:t>Third Grade Parent Notification </a:t>
            </a:r>
            <a:br>
              <a:rPr lang="en-US" sz="3200" dirty="0" smtClean="0"/>
            </a:br>
            <a:r>
              <a:rPr lang="en-US" sz="3200" dirty="0" smtClean="0"/>
              <a:t>and Involvement</a:t>
            </a:r>
            <a:endParaRPr lang="en-US" sz="3200" dirty="0"/>
          </a:p>
        </p:txBody>
      </p:sp>
      <p:sp>
        <p:nvSpPr>
          <p:cNvPr id="7" name="Content Placeholder 3"/>
          <p:cNvSpPr txBox="1">
            <a:spLocks noGrp="1"/>
          </p:cNvSpPr>
          <p:nvPr>
            <p:ph sz="quarter" idx="4"/>
          </p:nvPr>
        </p:nvSpPr>
        <p:spPr>
          <a:xfrm>
            <a:off x="152400" y="1523999"/>
            <a:ext cx="8763000" cy="4682284"/>
          </a:xfrm>
          <a:prstGeom prst="rect">
            <a:avLst/>
          </a:prstGeom>
          <a:ln w="57150"/>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marL="0" indent="0">
              <a:buNone/>
            </a:pPr>
            <a:endParaRPr lang="en-US" dirty="0" smtClean="0"/>
          </a:p>
          <a:p>
            <a:pPr marL="0" indent="0">
              <a:buNone/>
            </a:pPr>
            <a:r>
              <a:rPr lang="en-US" sz="2300" dirty="0"/>
              <a:t>Developing a strong foundation in literacy is a pillar of </a:t>
            </a:r>
            <a:r>
              <a:rPr lang="en-US" sz="2300" dirty="0" smtClean="0"/>
              <a:t>ISD 196’s mission </a:t>
            </a:r>
            <a:r>
              <a:rPr lang="en-US" sz="2300" dirty="0"/>
              <a:t>for each child.  In </a:t>
            </a:r>
            <a:r>
              <a:rPr lang="en-US" sz="2300" b="1" dirty="0"/>
              <a:t>third grade</a:t>
            </a:r>
            <a:r>
              <a:rPr lang="en-US" sz="2300" dirty="0"/>
              <a:t>, students continue to build their strong literacy skills by applying them all in reading and comprehending text.  To determine proficiency, the </a:t>
            </a:r>
            <a:r>
              <a:rPr lang="en-US" sz="2300" dirty="0" smtClean="0"/>
              <a:t>Benchmark Assessment System (BAS) is </a:t>
            </a:r>
            <a:r>
              <a:rPr lang="en-US" sz="2300" dirty="0"/>
              <a:t>administered one-on-one with each student. </a:t>
            </a:r>
          </a:p>
          <a:p>
            <a:pPr marL="0" indent="0">
              <a:buNone/>
            </a:pPr>
            <a:endParaRPr lang="en-US" sz="2300" dirty="0" smtClean="0"/>
          </a:p>
          <a:p>
            <a:pPr marL="0" indent="0">
              <a:buNone/>
            </a:pPr>
            <a:r>
              <a:rPr lang="en-US" sz="2300" dirty="0" smtClean="0">
                <a:solidFill>
                  <a:schemeClr val="bg1"/>
                </a:solidFill>
              </a:rPr>
              <a:t>By the end of third grade, to show proficiency, students need to show an </a:t>
            </a:r>
            <a:r>
              <a:rPr lang="en-US" sz="2300" b="1" dirty="0" smtClean="0">
                <a:solidFill>
                  <a:schemeClr val="bg1"/>
                </a:solidFill>
              </a:rPr>
              <a:t>Independent</a:t>
            </a:r>
            <a:r>
              <a:rPr lang="en-US" sz="2300" dirty="0" smtClean="0">
                <a:solidFill>
                  <a:schemeClr val="bg1"/>
                </a:solidFill>
              </a:rPr>
              <a:t> </a:t>
            </a:r>
            <a:r>
              <a:rPr lang="en-US" sz="2300" b="1" dirty="0" smtClean="0">
                <a:solidFill>
                  <a:schemeClr val="bg1"/>
                </a:solidFill>
              </a:rPr>
              <a:t>Level O on the </a:t>
            </a:r>
            <a:r>
              <a:rPr lang="en-US" sz="2300" b="1" i="1" u="sng" dirty="0" smtClean="0">
                <a:solidFill>
                  <a:schemeClr val="bg1"/>
                </a:solidFill>
              </a:rPr>
              <a:t>BAS</a:t>
            </a:r>
            <a:r>
              <a:rPr lang="en-US" sz="2300" b="1" dirty="0" smtClean="0">
                <a:solidFill>
                  <a:schemeClr val="bg1"/>
                </a:solidFill>
              </a:rPr>
              <a:t>.</a:t>
            </a:r>
            <a:r>
              <a:rPr lang="en-US" sz="2300" dirty="0" smtClean="0">
                <a:solidFill>
                  <a:schemeClr val="bg1"/>
                </a:solidFill>
              </a:rPr>
              <a:t>  While other assessments are used to gather feedback on a child’s literacy growth including classroom assessments, the Measures of Academic Progress (MAP), and the Minnesota Comprehensive Assessment (MCA) in reading, this one-on-one assessment gives our instructors standardized and comprehensive information regarding students’ performance in reading</a:t>
            </a:r>
          </a:p>
          <a:p>
            <a:pPr marL="0" indent="0">
              <a:buNone/>
            </a:pPr>
            <a:endParaRPr lang="en-US" sz="2300" dirty="0" smtClean="0"/>
          </a:p>
          <a:p>
            <a:pPr marL="0" indent="0">
              <a:buNone/>
            </a:pPr>
            <a:r>
              <a:rPr lang="en-US" sz="2300" dirty="0" smtClean="0"/>
              <a:t>Students who have </a:t>
            </a:r>
            <a:r>
              <a:rPr lang="en-US" sz="2300" dirty="0"/>
              <a:t>not met the grade level </a:t>
            </a:r>
            <a:r>
              <a:rPr lang="en-US" sz="2300" dirty="0" smtClean="0"/>
              <a:t>benchmark </a:t>
            </a:r>
            <a:r>
              <a:rPr lang="en-US" sz="2300" dirty="0"/>
              <a:t>in </a:t>
            </a:r>
            <a:r>
              <a:rPr lang="en-US" sz="2300" dirty="0" smtClean="0"/>
              <a:t>reading, will </a:t>
            </a:r>
            <a:r>
              <a:rPr lang="en-US" sz="2300" dirty="0"/>
              <a:t>continue to be provided targeted intervention in reading through guided reading and guided writing groups as well as specific instruction in the literacy areas of need. </a:t>
            </a:r>
            <a:endParaRPr lang="en-US" sz="2300" dirty="0" smtClean="0"/>
          </a:p>
          <a:p>
            <a:pPr marL="0" indent="0">
              <a:buNone/>
            </a:pPr>
            <a:endParaRPr lang="en-US" sz="2300" dirty="0" smtClean="0"/>
          </a:p>
          <a:p>
            <a:pPr marL="0" indent="0">
              <a:buNone/>
            </a:pPr>
            <a:r>
              <a:rPr lang="en-US" sz="2300" dirty="0" smtClean="0"/>
              <a:t>This summer, </a:t>
            </a:r>
            <a:r>
              <a:rPr lang="en-US" sz="2300" dirty="0"/>
              <a:t>continue to support </a:t>
            </a:r>
            <a:r>
              <a:rPr lang="en-US" sz="2300" dirty="0" smtClean="0"/>
              <a:t>your child’s growth </a:t>
            </a:r>
            <a:r>
              <a:rPr lang="en-US" sz="2300" dirty="0"/>
              <a:t>in literacy, by doing the following:</a:t>
            </a:r>
          </a:p>
          <a:p>
            <a:pPr lvl="0"/>
            <a:r>
              <a:rPr lang="en-US" sz="2300" dirty="0"/>
              <a:t>Help your child find easy books to read and reread daily.</a:t>
            </a:r>
          </a:p>
          <a:p>
            <a:pPr lvl="0"/>
            <a:r>
              <a:rPr lang="en-US" sz="2300" dirty="0"/>
              <a:t>Read to and with your child, and reread favorites again and again.</a:t>
            </a:r>
          </a:p>
          <a:p>
            <a:pPr lvl="0"/>
            <a:r>
              <a:rPr lang="en-US" sz="2300" dirty="0"/>
              <a:t>Read all sorts of print -- newspapers, magazines, books, comics, songs (the list goes on and on...).</a:t>
            </a:r>
          </a:p>
          <a:p>
            <a:pPr lvl="0"/>
            <a:r>
              <a:rPr lang="en-US" sz="2300" dirty="0"/>
              <a:t>Keep books everywhere and take them with you wherever you go.</a:t>
            </a:r>
          </a:p>
          <a:p>
            <a:pPr lvl="0"/>
            <a:r>
              <a:rPr lang="en-US" sz="2300" dirty="0"/>
              <a:t>Talk to your children about the books they are reading.</a:t>
            </a:r>
          </a:p>
          <a:p>
            <a:pPr lvl="0"/>
            <a:r>
              <a:rPr lang="en-US" sz="2300" dirty="0"/>
              <a:t>Start a neighborhood book club.</a:t>
            </a:r>
          </a:p>
          <a:p>
            <a:pPr lvl="0"/>
            <a:r>
              <a:rPr lang="en-US" sz="2300" dirty="0"/>
              <a:t>Monitor, guide and limit television and video games.</a:t>
            </a:r>
          </a:p>
          <a:p>
            <a:pPr lvl="0"/>
            <a:r>
              <a:rPr lang="en-US" sz="2300" dirty="0"/>
              <a:t>Visit your local library.</a:t>
            </a:r>
          </a:p>
          <a:p>
            <a:pPr lvl="0"/>
            <a:r>
              <a:rPr lang="en-US" sz="2300" dirty="0"/>
              <a:t>Encourage writing every day, and make your own books!</a:t>
            </a:r>
          </a:p>
          <a:p>
            <a:pPr lvl="0"/>
            <a:r>
              <a:rPr lang="en-US" sz="2300" dirty="0"/>
              <a:t>Subscribe to a magazine.</a:t>
            </a:r>
          </a:p>
          <a:p>
            <a:pPr lvl="0"/>
            <a:r>
              <a:rPr lang="en-US" sz="2300" dirty="0"/>
              <a:t>Build your child’s background knowledge by talking about all that you see and hear and by taking your child to the museum or the zoo. </a:t>
            </a:r>
          </a:p>
          <a:p>
            <a:pPr lvl="0"/>
            <a:r>
              <a:rPr lang="en-US" sz="2300" dirty="0"/>
              <a:t>Model a literate life. Be a reader and a writer yourself!</a:t>
            </a:r>
          </a:p>
          <a:p>
            <a:endParaRPr lang="en-US" sz="2300" dirty="0" smtClean="0"/>
          </a:p>
          <a:p>
            <a:pPr marL="0" indent="0">
              <a:buNone/>
            </a:pPr>
            <a:r>
              <a:rPr lang="en-US" sz="2300" dirty="0" smtClean="0"/>
              <a:t>We </a:t>
            </a:r>
            <a:r>
              <a:rPr lang="en-US" sz="2300" dirty="0"/>
              <a:t>look forward to continuing this literacy growth journey </a:t>
            </a:r>
            <a:r>
              <a:rPr lang="en-US" sz="2300" dirty="0" smtClean="0"/>
              <a:t>with your child</a:t>
            </a:r>
            <a:r>
              <a:rPr lang="en-US" sz="2300" b="1" dirty="0" smtClean="0"/>
              <a:t>. </a:t>
            </a:r>
            <a:endParaRPr lang="en-US" sz="2300" dirty="0"/>
          </a:p>
        </p:txBody>
      </p:sp>
      <p:sp>
        <p:nvSpPr>
          <p:cNvPr id="8" name="TextBox 7"/>
          <p:cNvSpPr txBox="1"/>
          <p:nvPr/>
        </p:nvSpPr>
        <p:spPr>
          <a:xfrm>
            <a:off x="1142999" y="6206283"/>
            <a:ext cx="6535387" cy="646331"/>
          </a:xfrm>
          <a:prstGeom prst="rect">
            <a:avLst/>
          </a:prstGeom>
          <a:noFill/>
        </p:spPr>
        <p:txBody>
          <a:bodyPr wrap="square" rtlCol="0">
            <a:spAutoFit/>
          </a:bodyPr>
          <a:lstStyle/>
          <a:p>
            <a:r>
              <a:rPr lang="en-US" dirty="0"/>
              <a:t>For more information on how you can help your child, please visit the </a:t>
            </a:r>
            <a:r>
              <a:rPr lang="en-US" dirty="0">
                <a:hlinkClick r:id="rId2"/>
              </a:rPr>
              <a:t>District 196 website</a:t>
            </a:r>
            <a:r>
              <a:rPr lang="en-US" dirty="0" smtClean="0">
                <a:hlinkClick r:id="rId2"/>
              </a:rPr>
              <a:t>:</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182333"/>
            <a:ext cx="744186" cy="675667"/>
          </a:xfrm>
          <a:prstGeom prst="rect">
            <a:avLst/>
          </a:prstGeom>
        </p:spPr>
      </p:pic>
    </p:spTree>
    <p:extLst>
      <p:ext uri="{BB962C8B-B14F-4D97-AF65-F5344CB8AC3E}">
        <p14:creationId xmlns:p14="http://schemas.microsoft.com/office/powerpoint/2010/main" val="412773241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r>
              <a:rPr lang="en-US" dirty="0" smtClean="0"/>
              <a:t>Intervention </a:t>
            </a:r>
            <a:br>
              <a:rPr lang="en-US" dirty="0" smtClean="0"/>
            </a:br>
            <a:r>
              <a:rPr lang="en-US" dirty="0" smtClean="0"/>
              <a:t>and Instructional Supports</a:t>
            </a:r>
            <a:endParaRPr lang="en-US" dirty="0"/>
          </a:p>
        </p:txBody>
      </p:sp>
      <p:sp>
        <p:nvSpPr>
          <p:cNvPr id="3" name="Content Placeholder 2"/>
          <p:cNvSpPr>
            <a:spLocks noGrp="1"/>
          </p:cNvSpPr>
          <p:nvPr>
            <p:ph idx="1"/>
          </p:nvPr>
        </p:nvSpPr>
        <p:spPr>
          <a:xfrm>
            <a:off x="467096" y="2454234"/>
            <a:ext cx="3962400" cy="2879766"/>
          </a:xfrm>
          <a:effectLst>
            <a:glow rad="635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ormAutofit fontScale="55000" lnSpcReduction="20000"/>
          </a:bodyPr>
          <a:lstStyle/>
          <a:p>
            <a:pPr marL="0" indent="0">
              <a:buNone/>
            </a:pPr>
            <a:r>
              <a:rPr lang="en-US" dirty="0"/>
              <a:t>What do we </a:t>
            </a:r>
            <a:r>
              <a:rPr lang="en-US" b="1" dirty="0">
                <a:solidFill>
                  <a:srgbClr val="C00000"/>
                </a:solidFill>
              </a:rPr>
              <a:t>expect</a:t>
            </a:r>
            <a:r>
              <a:rPr lang="en-US" dirty="0"/>
              <a:t> students to learn?</a:t>
            </a:r>
          </a:p>
          <a:p>
            <a:pPr marL="0" indent="0">
              <a:buNone/>
            </a:pPr>
            <a:endParaRPr lang="en-US" dirty="0"/>
          </a:p>
          <a:p>
            <a:pPr marL="0" indent="0">
              <a:buNone/>
            </a:pPr>
            <a:r>
              <a:rPr lang="en-US" dirty="0"/>
              <a:t>How will we </a:t>
            </a:r>
            <a:r>
              <a:rPr lang="en-US" b="1" dirty="0">
                <a:solidFill>
                  <a:srgbClr val="C00000"/>
                </a:solidFill>
              </a:rPr>
              <a:t>know </a:t>
            </a:r>
            <a:r>
              <a:rPr lang="en-US" dirty="0"/>
              <a:t>they are learning it?</a:t>
            </a:r>
          </a:p>
          <a:p>
            <a:pPr marL="0" indent="0">
              <a:buNone/>
            </a:pPr>
            <a:endParaRPr lang="en-US" dirty="0"/>
          </a:p>
          <a:p>
            <a:pPr marL="0" indent="0">
              <a:buNone/>
            </a:pPr>
            <a:r>
              <a:rPr lang="en-US" dirty="0"/>
              <a:t>How will we </a:t>
            </a:r>
            <a:r>
              <a:rPr lang="en-US" b="1" dirty="0">
                <a:solidFill>
                  <a:srgbClr val="C00000"/>
                </a:solidFill>
              </a:rPr>
              <a:t>respond</a:t>
            </a:r>
            <a:r>
              <a:rPr lang="en-US" dirty="0"/>
              <a:t> when they don’t learn?</a:t>
            </a:r>
          </a:p>
          <a:p>
            <a:pPr marL="0" indent="0">
              <a:buNone/>
            </a:pPr>
            <a:endParaRPr lang="en-US" dirty="0"/>
          </a:p>
          <a:p>
            <a:pPr marL="0" indent="0">
              <a:buNone/>
            </a:pPr>
            <a:r>
              <a:rPr lang="en-US" dirty="0"/>
              <a:t>How will we </a:t>
            </a:r>
            <a:r>
              <a:rPr lang="en-US" b="1" dirty="0">
                <a:solidFill>
                  <a:srgbClr val="C00000"/>
                </a:solidFill>
              </a:rPr>
              <a:t>respond</a:t>
            </a:r>
            <a:r>
              <a:rPr lang="en-US" dirty="0"/>
              <a:t> when they have learned</a:t>
            </a:r>
            <a:r>
              <a:rPr lang="en-US" dirty="0" smtClean="0"/>
              <a: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buNone/>
            </a:pPr>
            <a:endParaRPr lang="en-US" dirty="0"/>
          </a:p>
        </p:txBody>
      </p:sp>
      <p:sp>
        <p:nvSpPr>
          <p:cNvPr id="4" name="Title 1"/>
          <p:cNvSpPr txBox="1">
            <a:spLocks/>
          </p:cNvSpPr>
          <p:nvPr/>
        </p:nvSpPr>
        <p:spPr>
          <a:xfrm>
            <a:off x="457200" y="1628135"/>
            <a:ext cx="3962400" cy="579438"/>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4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t>Essential Questions of Education</a:t>
            </a:r>
            <a:endParaRPr lang="en-US" dirty="0"/>
          </a:p>
        </p:txBody>
      </p:sp>
      <p:sp>
        <p:nvSpPr>
          <p:cNvPr id="5" name="Title 1"/>
          <p:cNvSpPr txBox="1">
            <a:spLocks/>
          </p:cNvSpPr>
          <p:nvPr/>
        </p:nvSpPr>
        <p:spPr>
          <a:xfrm>
            <a:off x="4953000" y="1638547"/>
            <a:ext cx="3810000" cy="569026"/>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dirty="0"/>
              <a:t>ISD </a:t>
            </a:r>
            <a:r>
              <a:rPr lang="en-US" sz="2400" dirty="0" smtClean="0"/>
              <a:t>196 </a:t>
            </a:r>
            <a:r>
              <a:rPr lang="en-US" sz="2400" dirty="0"/>
              <a:t>Response</a:t>
            </a:r>
          </a:p>
        </p:txBody>
      </p:sp>
      <p:sp>
        <p:nvSpPr>
          <p:cNvPr id="6" name="Content Placeholder 2"/>
          <p:cNvSpPr txBox="1">
            <a:spLocks/>
          </p:cNvSpPr>
          <p:nvPr/>
        </p:nvSpPr>
        <p:spPr>
          <a:xfrm>
            <a:off x="4953000" y="2454234"/>
            <a:ext cx="3810000" cy="3581400"/>
          </a:xfrm>
          <a:prstGeom prst="rect">
            <a:avLst/>
          </a:prstGeom>
          <a:effectLst>
            <a:glow rad="635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defRPr/>
            </a:pPr>
            <a:r>
              <a:rPr lang="en-US" sz="3800" b="1" i="1" dirty="0">
                <a:solidFill>
                  <a:schemeClr val="accent5">
                    <a:lumMod val="75000"/>
                  </a:schemeClr>
                </a:solidFill>
              </a:rPr>
              <a:t>Focus on Learning</a:t>
            </a:r>
            <a:r>
              <a:rPr lang="en-US" sz="3800" b="1" dirty="0">
                <a:solidFill>
                  <a:schemeClr val="accent5">
                    <a:lumMod val="75000"/>
                  </a:schemeClr>
                </a:solidFill>
              </a:rPr>
              <a:t>:  </a:t>
            </a:r>
            <a:r>
              <a:rPr lang="en-US" sz="3400" dirty="0"/>
              <a:t>A crystal clear focus on what we expect students to know and be able to do.</a:t>
            </a:r>
          </a:p>
          <a:p>
            <a:pPr marL="274320" indent="-274320">
              <a:defRPr/>
            </a:pPr>
            <a:endParaRPr lang="en-US" sz="2800" dirty="0"/>
          </a:p>
          <a:p>
            <a:pPr marL="0" indent="0">
              <a:buNone/>
              <a:defRPr/>
            </a:pPr>
            <a:r>
              <a:rPr lang="en-US" sz="3800" b="1" i="1" dirty="0">
                <a:solidFill>
                  <a:schemeClr val="accent5">
                    <a:lumMod val="75000"/>
                  </a:schemeClr>
                </a:solidFill>
              </a:rPr>
              <a:t>Collaboration</a:t>
            </a:r>
            <a:r>
              <a:rPr lang="en-US" sz="3800" b="1" dirty="0">
                <a:solidFill>
                  <a:schemeClr val="accent5">
                    <a:lumMod val="75000"/>
                  </a:schemeClr>
                </a:solidFill>
              </a:rPr>
              <a:t>:  </a:t>
            </a:r>
            <a:r>
              <a:rPr lang="en-US" sz="3400" dirty="0"/>
              <a:t>Working together in teams with a commitment to strengthen our core instruction and provide additional time and targeted instruction for students who need intervention and enrichment.</a:t>
            </a:r>
          </a:p>
          <a:p>
            <a:pPr marL="274320" indent="-274320">
              <a:buNone/>
              <a:defRPr/>
            </a:pPr>
            <a:endParaRPr lang="en-US" sz="3400" b="1" dirty="0"/>
          </a:p>
          <a:p>
            <a:pPr marL="0" indent="0">
              <a:buNone/>
              <a:defRPr/>
            </a:pPr>
            <a:r>
              <a:rPr lang="en-US" sz="3800" b="1" i="1" dirty="0">
                <a:solidFill>
                  <a:schemeClr val="accent5">
                    <a:lumMod val="75000"/>
                  </a:schemeClr>
                </a:solidFill>
              </a:rPr>
              <a:t>Results Oriented</a:t>
            </a:r>
            <a:r>
              <a:rPr lang="en-US" sz="3800" b="1" dirty="0">
                <a:solidFill>
                  <a:schemeClr val="accent5">
                    <a:lumMod val="75000"/>
                  </a:schemeClr>
                </a:solidFill>
              </a:rPr>
              <a:t>:  </a:t>
            </a:r>
            <a:r>
              <a:rPr lang="en-US" sz="3400" dirty="0"/>
              <a:t>Evaluating our success based on results, not intentions. Using assessments to inform our instruction and answer the question: “Are students learning?”</a:t>
            </a:r>
          </a:p>
          <a:p>
            <a:pPr marL="0" indent="0">
              <a:buNone/>
              <a:defRPr/>
            </a:pPr>
            <a:endParaRPr lang="en-US" sz="3400" dirty="0"/>
          </a:p>
          <a:p>
            <a:pPr marL="0" indent="0">
              <a:buFont typeface="Arial" pitchFamily="34" charset="0"/>
              <a:buNone/>
            </a:pPr>
            <a:endParaRPr lang="en-US" dirty="0" smtClean="0"/>
          </a:p>
          <a:p>
            <a:pPr marL="0" indent="0">
              <a:buFont typeface="Arial" pitchFamily="34" charset="0"/>
              <a:buNone/>
            </a:pPr>
            <a:endParaRPr lang="en-US" dirty="0"/>
          </a:p>
        </p:txBody>
      </p:sp>
      <p:sp>
        <p:nvSpPr>
          <p:cNvPr id="7" name="TextBox 6"/>
          <p:cNvSpPr txBox="1"/>
          <p:nvPr/>
        </p:nvSpPr>
        <p:spPr>
          <a:xfrm>
            <a:off x="1828800" y="6211669"/>
            <a:ext cx="5867400" cy="369332"/>
          </a:xfrm>
          <a:prstGeom prst="rect">
            <a:avLst/>
          </a:prstGeom>
          <a:noFill/>
        </p:spPr>
        <p:txBody>
          <a:bodyPr wrap="square" rtlCol="0">
            <a:spAutoFit/>
          </a:bodyPr>
          <a:lstStyle/>
          <a:p>
            <a:r>
              <a:rPr lang="en-US" dirty="0" smtClean="0"/>
              <a:t>Adapted from R. </a:t>
            </a:r>
            <a:r>
              <a:rPr lang="en-US" dirty="0" err="1" smtClean="0"/>
              <a:t>Dufour</a:t>
            </a:r>
            <a:r>
              <a:rPr lang="en-US" dirty="0"/>
              <a:t> </a:t>
            </a:r>
            <a:r>
              <a:rPr lang="en-US" dirty="0" smtClean="0"/>
              <a:t>(2004) and A. Buffum (2011)</a:t>
            </a:r>
            <a:endParaRPr lang="en-US" dirty="0"/>
          </a:p>
        </p:txBody>
      </p:sp>
      <p:sp>
        <p:nvSpPr>
          <p:cNvPr id="8" name="TextBox 7"/>
          <p:cNvSpPr txBox="1"/>
          <p:nvPr/>
        </p:nvSpPr>
        <p:spPr>
          <a:xfrm>
            <a:off x="457200" y="5473005"/>
            <a:ext cx="3962400" cy="646331"/>
          </a:xfrm>
          <a:prstGeom prst="rect">
            <a:avLst/>
          </a:prstGeom>
          <a:noFill/>
          <a:ln w="57150">
            <a:solidFill>
              <a:schemeClr val="accent5">
                <a:lumMod val="40000"/>
                <a:lumOff val="60000"/>
              </a:schemeClr>
            </a:solidFill>
          </a:ln>
        </p:spPr>
        <p:txBody>
          <a:bodyPr wrap="square" rtlCol="0">
            <a:spAutoFit/>
          </a:bodyPr>
          <a:lstStyle/>
          <a:p>
            <a:r>
              <a:rPr lang="en-US" dirty="0">
                <a:hlinkClick r:id="rId2" action="ppaction://hlinksldjump"/>
              </a:rPr>
              <a:t>Click here </a:t>
            </a:r>
            <a:r>
              <a:rPr lang="en-US" dirty="0"/>
              <a:t>for more on intervention and instructional supports</a:t>
            </a:r>
            <a:r>
              <a:rPr lang="en-US" dirty="0" smtClean="0"/>
              <a:t>.</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166158"/>
            <a:ext cx="761999" cy="691841"/>
          </a:xfrm>
          <a:prstGeom prst="rect">
            <a:avLst/>
          </a:prstGeom>
        </p:spPr>
      </p:pic>
    </p:spTree>
    <p:extLst>
      <p:ext uri="{BB962C8B-B14F-4D97-AF65-F5344CB8AC3E}">
        <p14:creationId xmlns:p14="http://schemas.microsoft.com/office/powerpoint/2010/main" val="362072548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r>
              <a:rPr lang="en-US" dirty="0" smtClean="0"/>
              <a:t>Intervention </a:t>
            </a:r>
            <a:br>
              <a:rPr lang="en-US" dirty="0" smtClean="0"/>
            </a:br>
            <a:r>
              <a:rPr lang="en-US" dirty="0" smtClean="0"/>
              <a:t>and Instructional Supports</a:t>
            </a:r>
            <a:endParaRPr lang="en-US" dirty="0"/>
          </a:p>
        </p:txBody>
      </p:sp>
      <p:sp>
        <p:nvSpPr>
          <p:cNvPr id="3" name="Content Placeholder 2"/>
          <p:cNvSpPr>
            <a:spLocks noGrp="1"/>
          </p:cNvSpPr>
          <p:nvPr>
            <p:ph idx="1"/>
          </p:nvPr>
        </p:nvSpPr>
        <p:spPr>
          <a:xfrm>
            <a:off x="457200" y="1600201"/>
            <a:ext cx="3962400" cy="4343400"/>
          </a:xfrm>
          <a:ln w="57150">
            <a:solidFill>
              <a:schemeClr val="bg2">
                <a:lumMod val="60000"/>
                <a:lumOff val="40000"/>
              </a:schemeClr>
            </a:solidFill>
          </a:ln>
        </p:spPr>
        <p:txBody>
          <a:bodyPr>
            <a:normAutofit lnSpcReduction="10000"/>
          </a:bodyPr>
          <a:lstStyle/>
          <a:p>
            <a:pPr marL="0" indent="0">
              <a:buNone/>
            </a:pPr>
            <a:r>
              <a:rPr lang="en-US" sz="1600" dirty="0" smtClean="0"/>
              <a:t>Interventions are all based on diagnostic data</a:t>
            </a:r>
          </a:p>
          <a:p>
            <a:pPr marL="0" indent="0">
              <a:buNone/>
            </a:pPr>
            <a:endParaRPr lang="en-US" sz="1600" dirty="0" smtClean="0"/>
          </a:p>
          <a:p>
            <a:pPr marL="0" indent="0">
              <a:buNone/>
            </a:pPr>
            <a:r>
              <a:rPr lang="en-US" sz="1600" dirty="0" smtClean="0">
                <a:solidFill>
                  <a:srgbClr val="92D050"/>
                </a:solidFill>
                <a:hlinkClick r:id="rId2" action="ppaction://hlinksldjump"/>
              </a:rPr>
              <a:t>Tier I</a:t>
            </a:r>
            <a:r>
              <a:rPr lang="en-US" sz="1600" dirty="0" smtClean="0">
                <a:solidFill>
                  <a:srgbClr val="92D050"/>
                </a:solidFill>
              </a:rPr>
              <a:t>—Quality, world class </a:t>
            </a:r>
            <a:r>
              <a:rPr lang="en-US" sz="1600" dirty="0">
                <a:solidFill>
                  <a:srgbClr val="92D050"/>
                </a:solidFill>
              </a:rPr>
              <a:t>c</a:t>
            </a:r>
            <a:r>
              <a:rPr lang="en-US" sz="1600" dirty="0" smtClean="0">
                <a:solidFill>
                  <a:srgbClr val="92D050"/>
                </a:solidFill>
              </a:rPr>
              <a:t>ore literacy instruction for ALL students </a:t>
            </a:r>
            <a:r>
              <a:rPr lang="en-US" sz="1600" dirty="0" smtClean="0"/>
              <a:t>with specific literacy needs being targeted in the classroom during guided reading and guided writing.  Additional targeted instruction can occur during individual reading and writing conferences.</a:t>
            </a:r>
          </a:p>
          <a:p>
            <a:pPr marL="0" indent="0">
              <a:buNone/>
            </a:pPr>
            <a:r>
              <a:rPr lang="en-US" sz="1600" dirty="0" smtClean="0">
                <a:hlinkClick r:id="rId3" action="ppaction://hlinksldjump"/>
              </a:rPr>
              <a:t>Tier II</a:t>
            </a:r>
            <a:r>
              <a:rPr lang="en-US" sz="1600" dirty="0" smtClean="0"/>
              <a:t>—</a:t>
            </a:r>
            <a:r>
              <a:rPr lang="en-US" sz="1600" dirty="0" smtClean="0">
                <a:solidFill>
                  <a:srgbClr val="FFFF00"/>
                </a:solidFill>
              </a:rPr>
              <a:t>Additional time and instruction </a:t>
            </a:r>
            <a:r>
              <a:rPr lang="en-US" sz="1600" dirty="0" smtClean="0"/>
              <a:t>in addition to core literacy instruction provided to target individual literacy gaps.</a:t>
            </a:r>
          </a:p>
          <a:p>
            <a:pPr marL="0" indent="0">
              <a:buNone/>
            </a:pPr>
            <a:r>
              <a:rPr lang="en-US" sz="1600" dirty="0" smtClean="0">
                <a:hlinkClick r:id="rId4" action="ppaction://hlinksldjump"/>
              </a:rPr>
              <a:t>Tier III</a:t>
            </a:r>
            <a:r>
              <a:rPr lang="en-US" sz="1600" dirty="0" smtClean="0"/>
              <a:t>—</a:t>
            </a:r>
            <a:r>
              <a:rPr lang="en-US" sz="1600" dirty="0" smtClean="0">
                <a:solidFill>
                  <a:srgbClr val="FF0000"/>
                </a:solidFill>
              </a:rPr>
              <a:t>Additional short bursts of intervention </a:t>
            </a:r>
            <a:r>
              <a:rPr lang="en-US" sz="1600" dirty="0" smtClean="0"/>
              <a:t>offered by a trained individual for a very specific literacy need.</a:t>
            </a:r>
          </a:p>
          <a:p>
            <a:pPr marL="0" indent="0">
              <a:buNone/>
            </a:pPr>
            <a:endParaRPr lang="en-US" sz="1600" dirty="0" smtClean="0">
              <a:hlinkClick r:id="rId5" action="ppaction://hlinksldjump"/>
            </a:endParaRPr>
          </a:p>
          <a:p>
            <a:pPr marL="0" indent="0">
              <a:buNone/>
            </a:pPr>
            <a:r>
              <a:rPr lang="en-US" sz="1600" dirty="0" smtClean="0">
                <a:hlinkClick r:id="rId5" action="ppaction://hlinksldjump"/>
              </a:rPr>
              <a:t>Action Research Coaching and Data Driven Professional Development </a:t>
            </a:r>
            <a:endParaRPr lang="en-US" sz="1600" dirty="0"/>
          </a:p>
        </p:txBody>
      </p:sp>
      <p:sp>
        <p:nvSpPr>
          <p:cNvPr id="4" name="Isosceles Triangle 3"/>
          <p:cNvSpPr/>
          <p:nvPr/>
        </p:nvSpPr>
        <p:spPr>
          <a:xfrm>
            <a:off x="4952612" y="1798066"/>
            <a:ext cx="3972390" cy="4046443"/>
          </a:xfrm>
          <a:prstGeom prst="triangle">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73"/>
          <p:cNvGrpSpPr>
            <a:grpSpLocks/>
          </p:cNvGrpSpPr>
          <p:nvPr/>
        </p:nvGrpSpPr>
        <p:grpSpPr bwMode="auto">
          <a:xfrm>
            <a:off x="5605307" y="1786191"/>
            <a:ext cx="2667000" cy="2773934"/>
            <a:chOff x="2667000" y="228600"/>
            <a:chExt cx="3733800" cy="3962400"/>
          </a:xfrm>
        </p:grpSpPr>
        <p:sp>
          <p:nvSpPr>
            <p:cNvPr id="6" name="Isosceles Triangle 5"/>
            <p:cNvSpPr/>
            <p:nvPr/>
          </p:nvSpPr>
          <p:spPr>
            <a:xfrm>
              <a:off x="2667000" y="228600"/>
              <a:ext cx="3733800" cy="3962400"/>
            </a:xfrm>
            <a:prstGeom prst="triangle">
              <a:avLst/>
            </a:prstGeom>
            <a:solidFill>
              <a:srgbClr val="00B05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7" name="Group 71"/>
            <p:cNvGrpSpPr>
              <a:grpSpLocks/>
            </p:cNvGrpSpPr>
            <p:nvPr/>
          </p:nvGrpSpPr>
          <p:grpSpPr bwMode="auto">
            <a:xfrm>
              <a:off x="2895600" y="381000"/>
              <a:ext cx="3429000" cy="3810000"/>
              <a:chOff x="2895600" y="381000"/>
              <a:chExt cx="3429000" cy="3810000"/>
            </a:xfrm>
          </p:grpSpPr>
          <p:cxnSp>
            <p:nvCxnSpPr>
              <p:cNvPr id="8" name="Straight Connector 7"/>
              <p:cNvCxnSpPr/>
              <p:nvPr/>
            </p:nvCxnSpPr>
            <p:spPr>
              <a:xfrm>
                <a:off x="4343400" y="685800"/>
                <a:ext cx="609600" cy="457200"/>
              </a:xfrm>
              <a:prstGeom prst="line">
                <a:avLst/>
              </a:prstGeom>
              <a:ln>
                <a:solidFill>
                  <a:srgbClr val="FFFF00"/>
                </a:solidFill>
              </a:ln>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a:off x="4419600" y="533400"/>
                <a:ext cx="381000" cy="304800"/>
              </a:xfrm>
              <a:prstGeom prst="line">
                <a:avLst/>
              </a:prstGeom>
              <a:ln>
                <a:solidFill>
                  <a:srgbClr val="FFFF00"/>
                </a:solidFill>
              </a:ln>
            </p:spPr>
            <p:style>
              <a:lnRef idx="3">
                <a:schemeClr val="accent3"/>
              </a:lnRef>
              <a:fillRef idx="0">
                <a:schemeClr val="accent3"/>
              </a:fillRef>
              <a:effectRef idx="2">
                <a:schemeClr val="accent3"/>
              </a:effectRef>
              <a:fontRef idx="minor">
                <a:schemeClr val="tx1"/>
              </a:fontRef>
            </p:style>
          </p:cxnSp>
          <p:cxnSp>
            <p:nvCxnSpPr>
              <p:cNvPr id="10" name="Straight Connector 9"/>
              <p:cNvCxnSpPr/>
              <p:nvPr/>
            </p:nvCxnSpPr>
            <p:spPr>
              <a:xfrm>
                <a:off x="4419600" y="381000"/>
                <a:ext cx="228600" cy="152400"/>
              </a:xfrm>
              <a:prstGeom prst="line">
                <a:avLst/>
              </a:prstGeom>
              <a:ln>
                <a:solidFill>
                  <a:srgbClr val="FFFF00"/>
                </a:solidFill>
              </a:ln>
            </p:spPr>
            <p:style>
              <a:lnRef idx="3">
                <a:schemeClr val="accent3"/>
              </a:lnRef>
              <a:fillRef idx="0">
                <a:schemeClr val="accent3"/>
              </a:fillRef>
              <a:effectRef idx="2">
                <a:schemeClr val="accent3"/>
              </a:effectRef>
              <a:fontRef idx="minor">
                <a:schemeClr val="tx1"/>
              </a:fontRef>
            </p:style>
          </p:cxnSp>
          <p:cxnSp>
            <p:nvCxnSpPr>
              <p:cNvPr id="11" name="Straight Connector 10"/>
              <p:cNvCxnSpPr/>
              <p:nvPr/>
            </p:nvCxnSpPr>
            <p:spPr>
              <a:xfrm>
                <a:off x="4267200" y="838200"/>
                <a:ext cx="838200" cy="609600"/>
              </a:xfrm>
              <a:prstGeom prst="line">
                <a:avLst/>
              </a:prstGeom>
              <a:ln>
                <a:solidFill>
                  <a:srgbClr val="FFFF00"/>
                </a:solidFill>
              </a:ln>
            </p:spPr>
            <p:style>
              <a:lnRef idx="3">
                <a:schemeClr val="accent3"/>
              </a:lnRef>
              <a:fillRef idx="0">
                <a:schemeClr val="accent3"/>
              </a:fillRef>
              <a:effectRef idx="2">
                <a:schemeClr val="accent3"/>
              </a:effectRef>
              <a:fontRef idx="minor">
                <a:schemeClr val="tx1"/>
              </a:fontRef>
            </p:style>
          </p:cxnSp>
          <p:cxnSp>
            <p:nvCxnSpPr>
              <p:cNvPr id="12" name="Straight Connector 11"/>
              <p:cNvCxnSpPr/>
              <p:nvPr/>
            </p:nvCxnSpPr>
            <p:spPr>
              <a:xfrm>
                <a:off x="4191000" y="990600"/>
                <a:ext cx="1066800" cy="762000"/>
              </a:xfrm>
              <a:prstGeom prst="line">
                <a:avLst/>
              </a:prstGeom>
              <a:ln>
                <a:solidFill>
                  <a:srgbClr val="FFFF00"/>
                </a:solidFill>
              </a:ln>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p:nvCxnSpPr>
            <p:spPr>
              <a:xfrm>
                <a:off x="4114800" y="1143000"/>
                <a:ext cx="1295400" cy="914400"/>
              </a:xfrm>
              <a:prstGeom prst="line">
                <a:avLst/>
              </a:prstGeom>
              <a:ln>
                <a:solidFill>
                  <a:srgbClr val="FFFF00"/>
                </a:solidFill>
              </a:ln>
            </p:spPr>
            <p:style>
              <a:lnRef idx="3">
                <a:schemeClr val="accent3"/>
              </a:lnRef>
              <a:fillRef idx="0">
                <a:schemeClr val="accent3"/>
              </a:fillRef>
              <a:effectRef idx="2">
                <a:schemeClr val="accent3"/>
              </a:effectRef>
              <a:fontRef idx="minor">
                <a:schemeClr val="tx1"/>
              </a:fontRef>
            </p:style>
          </p:cxnSp>
          <p:cxnSp>
            <p:nvCxnSpPr>
              <p:cNvPr id="14" name="Straight Connector 13"/>
              <p:cNvCxnSpPr/>
              <p:nvPr/>
            </p:nvCxnSpPr>
            <p:spPr>
              <a:xfrm>
                <a:off x="4038600" y="1295400"/>
                <a:ext cx="1447800" cy="1066800"/>
              </a:xfrm>
              <a:prstGeom prst="line">
                <a:avLst/>
              </a:prstGeom>
              <a:ln>
                <a:solidFill>
                  <a:srgbClr val="FFFF00"/>
                </a:solidFill>
              </a:ln>
            </p:spPr>
            <p:style>
              <a:lnRef idx="3">
                <a:schemeClr val="accent3"/>
              </a:lnRef>
              <a:fillRef idx="0">
                <a:schemeClr val="accent3"/>
              </a:fillRef>
              <a:effectRef idx="2">
                <a:schemeClr val="accent3"/>
              </a:effectRef>
              <a:fontRef idx="minor">
                <a:schemeClr val="tx1"/>
              </a:fontRef>
            </p:style>
          </p:cxnSp>
          <p:cxnSp>
            <p:nvCxnSpPr>
              <p:cNvPr id="15" name="Straight Connector 14"/>
              <p:cNvCxnSpPr/>
              <p:nvPr/>
            </p:nvCxnSpPr>
            <p:spPr>
              <a:xfrm>
                <a:off x="3962400" y="1447800"/>
                <a:ext cx="1676400" cy="1219200"/>
              </a:xfrm>
              <a:prstGeom prst="line">
                <a:avLst/>
              </a:prstGeom>
              <a:ln>
                <a:solidFill>
                  <a:srgbClr val="FFFF00"/>
                </a:solidFill>
              </a:ln>
            </p:spPr>
            <p:style>
              <a:lnRef idx="3">
                <a:schemeClr val="accent3"/>
              </a:lnRef>
              <a:fillRef idx="0">
                <a:schemeClr val="accent3"/>
              </a:fillRef>
              <a:effectRef idx="2">
                <a:schemeClr val="accent3"/>
              </a:effectRef>
              <a:fontRef idx="minor">
                <a:schemeClr val="tx1"/>
              </a:fontRef>
            </p:style>
          </p:cxnSp>
          <p:cxnSp>
            <p:nvCxnSpPr>
              <p:cNvPr id="16" name="Straight Connector 15"/>
              <p:cNvCxnSpPr/>
              <p:nvPr/>
            </p:nvCxnSpPr>
            <p:spPr>
              <a:xfrm>
                <a:off x="3886200" y="1600200"/>
                <a:ext cx="1981200" cy="1447800"/>
              </a:xfrm>
              <a:prstGeom prst="line">
                <a:avLst/>
              </a:prstGeom>
              <a:ln>
                <a:solidFill>
                  <a:srgbClr val="FFFF00"/>
                </a:solidFill>
              </a:ln>
            </p:spPr>
            <p:style>
              <a:lnRef idx="3">
                <a:schemeClr val="accent3"/>
              </a:lnRef>
              <a:fillRef idx="0">
                <a:schemeClr val="accent3"/>
              </a:fillRef>
              <a:effectRef idx="2">
                <a:schemeClr val="accent3"/>
              </a:effectRef>
              <a:fontRef idx="minor">
                <a:schemeClr val="tx1"/>
              </a:fontRef>
            </p:style>
          </p:cxnSp>
          <p:cxnSp>
            <p:nvCxnSpPr>
              <p:cNvPr id="17" name="Straight Connector 16"/>
              <p:cNvCxnSpPr/>
              <p:nvPr/>
            </p:nvCxnSpPr>
            <p:spPr>
              <a:xfrm>
                <a:off x="3810000" y="1752600"/>
                <a:ext cx="2209800" cy="1676400"/>
              </a:xfrm>
              <a:prstGeom prst="line">
                <a:avLst/>
              </a:prstGeom>
              <a:ln>
                <a:solidFill>
                  <a:srgbClr val="FFFF00"/>
                </a:solidFill>
              </a:ln>
            </p:spPr>
            <p:style>
              <a:lnRef idx="3">
                <a:schemeClr val="accent3"/>
              </a:lnRef>
              <a:fillRef idx="0">
                <a:schemeClr val="accent3"/>
              </a:fillRef>
              <a:effectRef idx="2">
                <a:schemeClr val="accent3"/>
              </a:effectRef>
              <a:fontRef idx="minor">
                <a:schemeClr val="tx1"/>
              </a:fontRef>
            </p:style>
          </p:cxnSp>
          <p:cxnSp>
            <p:nvCxnSpPr>
              <p:cNvPr id="18" name="Straight Connector 17"/>
              <p:cNvCxnSpPr/>
              <p:nvPr/>
            </p:nvCxnSpPr>
            <p:spPr>
              <a:xfrm>
                <a:off x="3733800" y="1905000"/>
                <a:ext cx="2514600" cy="1981200"/>
              </a:xfrm>
              <a:prstGeom prst="line">
                <a:avLst/>
              </a:prstGeom>
              <a:ln>
                <a:solidFill>
                  <a:srgbClr val="FFFF00"/>
                </a:solidFill>
              </a:ln>
            </p:spPr>
            <p:style>
              <a:lnRef idx="3">
                <a:schemeClr val="accent3"/>
              </a:lnRef>
              <a:fillRef idx="0">
                <a:schemeClr val="accent3"/>
              </a:fillRef>
              <a:effectRef idx="2">
                <a:schemeClr val="accent3"/>
              </a:effectRef>
              <a:fontRef idx="minor">
                <a:schemeClr val="tx1"/>
              </a:fontRef>
            </p:style>
          </p:cxnSp>
          <p:cxnSp>
            <p:nvCxnSpPr>
              <p:cNvPr id="19" name="Straight Connector 18"/>
              <p:cNvCxnSpPr/>
              <p:nvPr/>
            </p:nvCxnSpPr>
            <p:spPr>
              <a:xfrm>
                <a:off x="3657600" y="2057400"/>
                <a:ext cx="2667000" cy="2133600"/>
              </a:xfrm>
              <a:prstGeom prst="line">
                <a:avLst/>
              </a:prstGeom>
              <a:ln>
                <a:solidFill>
                  <a:srgbClr val="FFFF00"/>
                </a:solidFill>
              </a:ln>
            </p:spPr>
            <p:style>
              <a:lnRef idx="3">
                <a:schemeClr val="accent3"/>
              </a:lnRef>
              <a:fillRef idx="0">
                <a:schemeClr val="accent3"/>
              </a:fillRef>
              <a:effectRef idx="2">
                <a:schemeClr val="accent3"/>
              </a:effectRef>
              <a:fontRef idx="minor">
                <a:schemeClr val="tx1"/>
              </a:fontRef>
            </p:style>
          </p:cxnSp>
          <p:cxnSp>
            <p:nvCxnSpPr>
              <p:cNvPr id="20" name="Straight Connector 19"/>
              <p:cNvCxnSpPr/>
              <p:nvPr/>
            </p:nvCxnSpPr>
            <p:spPr>
              <a:xfrm>
                <a:off x="3581400" y="2286000"/>
                <a:ext cx="2438400" cy="1905000"/>
              </a:xfrm>
              <a:prstGeom prst="line">
                <a:avLst/>
              </a:prstGeom>
              <a:ln>
                <a:solidFill>
                  <a:srgbClr val="FFFF00"/>
                </a:solidFill>
              </a:ln>
            </p:spPr>
            <p:style>
              <a:lnRef idx="3">
                <a:schemeClr val="accent3"/>
              </a:lnRef>
              <a:fillRef idx="0">
                <a:schemeClr val="accent3"/>
              </a:fillRef>
              <a:effectRef idx="2">
                <a:schemeClr val="accent3"/>
              </a:effectRef>
              <a:fontRef idx="minor">
                <a:schemeClr val="tx1"/>
              </a:fontRef>
            </p:style>
          </p:cxnSp>
          <p:cxnSp>
            <p:nvCxnSpPr>
              <p:cNvPr id="21" name="Straight Connector 20"/>
              <p:cNvCxnSpPr/>
              <p:nvPr/>
            </p:nvCxnSpPr>
            <p:spPr>
              <a:xfrm>
                <a:off x="3429000" y="2438400"/>
                <a:ext cx="2286000" cy="1752600"/>
              </a:xfrm>
              <a:prstGeom prst="line">
                <a:avLst/>
              </a:prstGeom>
              <a:ln>
                <a:solidFill>
                  <a:srgbClr val="FFFF00"/>
                </a:solidFill>
              </a:ln>
            </p:spPr>
            <p:style>
              <a:lnRef idx="3">
                <a:schemeClr val="accent3"/>
              </a:lnRef>
              <a:fillRef idx="0">
                <a:schemeClr val="accent3"/>
              </a:fillRef>
              <a:effectRef idx="2">
                <a:schemeClr val="accent3"/>
              </a:effectRef>
              <a:fontRef idx="minor">
                <a:schemeClr val="tx1"/>
              </a:fontRef>
            </p:style>
          </p:cxnSp>
          <p:cxnSp>
            <p:nvCxnSpPr>
              <p:cNvPr id="22" name="Straight Connector 21"/>
              <p:cNvCxnSpPr/>
              <p:nvPr/>
            </p:nvCxnSpPr>
            <p:spPr>
              <a:xfrm>
                <a:off x="3352800" y="2667000"/>
                <a:ext cx="1981200" cy="1524000"/>
              </a:xfrm>
              <a:prstGeom prst="line">
                <a:avLst/>
              </a:prstGeom>
              <a:ln>
                <a:solidFill>
                  <a:srgbClr val="FFFF00"/>
                </a:solidFill>
              </a:ln>
            </p:spPr>
            <p:style>
              <a:lnRef idx="3">
                <a:schemeClr val="accent3"/>
              </a:lnRef>
              <a:fillRef idx="0">
                <a:schemeClr val="accent3"/>
              </a:fillRef>
              <a:effectRef idx="2">
                <a:schemeClr val="accent3"/>
              </a:effectRef>
              <a:fontRef idx="minor">
                <a:schemeClr val="tx1"/>
              </a:fontRef>
            </p:style>
          </p:cxnSp>
          <p:cxnSp>
            <p:nvCxnSpPr>
              <p:cNvPr id="23" name="Straight Connector 22"/>
              <p:cNvCxnSpPr/>
              <p:nvPr/>
            </p:nvCxnSpPr>
            <p:spPr>
              <a:xfrm>
                <a:off x="3276600" y="2895600"/>
                <a:ext cx="1676400" cy="1295400"/>
              </a:xfrm>
              <a:prstGeom prst="line">
                <a:avLst/>
              </a:prstGeom>
              <a:ln>
                <a:solidFill>
                  <a:srgbClr val="FFFF00"/>
                </a:solidFill>
              </a:ln>
            </p:spPr>
            <p:style>
              <a:lnRef idx="3">
                <a:schemeClr val="accent3"/>
              </a:lnRef>
              <a:fillRef idx="0">
                <a:schemeClr val="accent3"/>
              </a:fillRef>
              <a:effectRef idx="2">
                <a:schemeClr val="accent3"/>
              </a:effectRef>
              <a:fontRef idx="minor">
                <a:schemeClr val="tx1"/>
              </a:fontRef>
            </p:style>
          </p:cxnSp>
          <p:cxnSp>
            <p:nvCxnSpPr>
              <p:cNvPr id="24" name="Straight Connector 23"/>
              <p:cNvCxnSpPr>
                <a:endCxn id="6" idx="3"/>
              </p:cNvCxnSpPr>
              <p:nvPr/>
            </p:nvCxnSpPr>
            <p:spPr>
              <a:xfrm>
                <a:off x="3124200" y="3124200"/>
                <a:ext cx="1409700" cy="1066800"/>
              </a:xfrm>
              <a:prstGeom prst="line">
                <a:avLst/>
              </a:prstGeom>
              <a:ln>
                <a:solidFill>
                  <a:srgbClr val="FFFF00"/>
                </a:solidFill>
              </a:ln>
            </p:spPr>
            <p:style>
              <a:lnRef idx="3">
                <a:schemeClr val="accent3"/>
              </a:lnRef>
              <a:fillRef idx="0">
                <a:schemeClr val="accent3"/>
              </a:fillRef>
              <a:effectRef idx="2">
                <a:schemeClr val="accent3"/>
              </a:effectRef>
              <a:fontRef idx="minor">
                <a:schemeClr val="tx1"/>
              </a:fontRef>
            </p:style>
          </p:cxnSp>
          <p:cxnSp>
            <p:nvCxnSpPr>
              <p:cNvPr id="25" name="Straight Connector 24"/>
              <p:cNvCxnSpPr/>
              <p:nvPr/>
            </p:nvCxnSpPr>
            <p:spPr>
              <a:xfrm>
                <a:off x="2971800" y="3429000"/>
                <a:ext cx="1066800" cy="762000"/>
              </a:xfrm>
              <a:prstGeom prst="line">
                <a:avLst/>
              </a:prstGeom>
              <a:ln>
                <a:solidFill>
                  <a:srgbClr val="FFFF00"/>
                </a:solidFill>
              </a:ln>
            </p:spPr>
            <p:style>
              <a:lnRef idx="3">
                <a:schemeClr val="accent3"/>
              </a:lnRef>
              <a:fillRef idx="0">
                <a:schemeClr val="accent3"/>
              </a:fillRef>
              <a:effectRef idx="2">
                <a:schemeClr val="accent3"/>
              </a:effectRef>
              <a:fontRef idx="minor">
                <a:schemeClr val="tx1"/>
              </a:fontRef>
            </p:style>
          </p:cxnSp>
          <p:cxnSp>
            <p:nvCxnSpPr>
              <p:cNvPr id="26" name="Straight Connector 25"/>
              <p:cNvCxnSpPr/>
              <p:nvPr/>
            </p:nvCxnSpPr>
            <p:spPr>
              <a:xfrm>
                <a:off x="2895600" y="3733800"/>
                <a:ext cx="609600" cy="457200"/>
              </a:xfrm>
              <a:prstGeom prst="line">
                <a:avLst/>
              </a:prstGeom>
              <a:ln cmpd="sng">
                <a:solidFill>
                  <a:srgbClr val="FFFF00"/>
                </a:solidFill>
              </a:ln>
            </p:spPr>
            <p:style>
              <a:lnRef idx="3">
                <a:schemeClr val="accent3"/>
              </a:lnRef>
              <a:fillRef idx="0">
                <a:schemeClr val="accent3"/>
              </a:fillRef>
              <a:effectRef idx="2">
                <a:schemeClr val="accent3"/>
              </a:effectRef>
              <a:fontRef idx="minor">
                <a:schemeClr val="tx1"/>
              </a:fontRef>
            </p:style>
          </p:cxnSp>
          <p:sp>
            <p:nvSpPr>
              <p:cNvPr id="27" name="Rectangle 26"/>
              <p:cNvSpPr/>
              <p:nvPr/>
            </p:nvSpPr>
            <p:spPr>
              <a:xfrm>
                <a:off x="3352800" y="2971800"/>
                <a:ext cx="2394103" cy="948249"/>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2800" b="1" dirty="0">
                    <a:ln w="50800"/>
                    <a:solidFill>
                      <a:sysClr val="windowText" lastClr="000000"/>
                    </a:solidFill>
                    <a:latin typeface="+mn-lt"/>
                    <a:cs typeface="+mn-cs"/>
                  </a:rPr>
                  <a:t>Tier   2</a:t>
                </a:r>
              </a:p>
            </p:txBody>
          </p:sp>
        </p:grpSp>
      </p:grpSp>
      <p:grpSp>
        <p:nvGrpSpPr>
          <p:cNvPr id="29" name="Group 69"/>
          <p:cNvGrpSpPr>
            <a:grpSpLocks/>
          </p:cNvGrpSpPr>
          <p:nvPr/>
        </p:nvGrpSpPr>
        <p:grpSpPr bwMode="auto">
          <a:xfrm>
            <a:off x="6002572" y="1788516"/>
            <a:ext cx="2001758" cy="1387979"/>
            <a:chOff x="3200400" y="152400"/>
            <a:chExt cx="2851304" cy="1981200"/>
          </a:xfrm>
        </p:grpSpPr>
        <p:sp>
          <p:nvSpPr>
            <p:cNvPr id="30" name="Isosceles Triangle 29"/>
            <p:cNvSpPr/>
            <p:nvPr/>
          </p:nvSpPr>
          <p:spPr>
            <a:xfrm>
              <a:off x="3657625" y="152400"/>
              <a:ext cx="1752695" cy="1905000"/>
            </a:xfrm>
            <a:prstGeom prst="triangle">
              <a:avLst/>
            </a:prstGeom>
            <a:solidFill>
              <a:srgbClr val="00B05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31" name="Group 62"/>
            <p:cNvGrpSpPr>
              <a:grpSpLocks/>
            </p:cNvGrpSpPr>
            <p:nvPr/>
          </p:nvGrpSpPr>
          <p:grpSpPr bwMode="auto">
            <a:xfrm>
              <a:off x="3200400" y="304800"/>
              <a:ext cx="2851304" cy="1828800"/>
              <a:chOff x="5562600" y="304800"/>
              <a:chExt cx="2851304" cy="1828800"/>
            </a:xfrm>
          </p:grpSpPr>
          <p:grpSp>
            <p:nvGrpSpPr>
              <p:cNvPr id="32" name="Group 60"/>
              <p:cNvGrpSpPr>
                <a:grpSpLocks/>
              </p:cNvGrpSpPr>
              <p:nvPr/>
            </p:nvGrpSpPr>
            <p:grpSpPr bwMode="auto">
              <a:xfrm>
                <a:off x="6096000" y="304800"/>
                <a:ext cx="1600200" cy="1828800"/>
                <a:chOff x="3733800" y="304800"/>
                <a:chExt cx="1600200" cy="1828800"/>
              </a:xfrm>
            </p:grpSpPr>
            <p:cxnSp>
              <p:nvCxnSpPr>
                <p:cNvPr id="34" name="Straight Connector 33"/>
                <p:cNvCxnSpPr/>
                <p:nvPr/>
              </p:nvCxnSpPr>
              <p:spPr>
                <a:xfrm>
                  <a:off x="4038645" y="1295400"/>
                  <a:ext cx="1066857" cy="762000"/>
                </a:xfrm>
                <a:prstGeom prst="line">
                  <a:avLst/>
                </a:prstGeom>
                <a:ln>
                  <a:solidFill>
                    <a:srgbClr val="FFFF00"/>
                  </a:solidFill>
                </a:ln>
              </p:spPr>
              <p:style>
                <a:lnRef idx="3">
                  <a:schemeClr val="accent3"/>
                </a:lnRef>
                <a:fillRef idx="0">
                  <a:schemeClr val="accent3"/>
                </a:fillRef>
                <a:effectRef idx="2">
                  <a:schemeClr val="accent3"/>
                </a:effectRef>
                <a:fontRef idx="minor">
                  <a:schemeClr val="tx1"/>
                </a:fontRef>
              </p:style>
            </p:cxnSp>
            <p:cxnSp>
              <p:nvCxnSpPr>
                <p:cNvPr id="35" name="Straight Connector 34"/>
                <p:cNvCxnSpPr/>
                <p:nvPr/>
              </p:nvCxnSpPr>
              <p:spPr>
                <a:xfrm>
                  <a:off x="3962441" y="1447800"/>
                  <a:ext cx="838245" cy="609600"/>
                </a:xfrm>
                <a:prstGeom prst="line">
                  <a:avLst/>
                </a:prstGeom>
                <a:ln>
                  <a:solidFill>
                    <a:srgbClr val="FFFF00"/>
                  </a:solidFill>
                </a:ln>
              </p:spPr>
              <p:style>
                <a:lnRef idx="3">
                  <a:schemeClr val="accent3"/>
                </a:lnRef>
                <a:fillRef idx="0">
                  <a:schemeClr val="accent3"/>
                </a:fillRef>
                <a:effectRef idx="2">
                  <a:schemeClr val="accent3"/>
                </a:effectRef>
                <a:fontRef idx="minor">
                  <a:schemeClr val="tx1"/>
                </a:fontRef>
              </p:style>
            </p:cxnSp>
            <p:cxnSp>
              <p:nvCxnSpPr>
                <p:cNvPr id="36" name="Straight Connector 35"/>
                <p:cNvCxnSpPr/>
                <p:nvPr/>
              </p:nvCxnSpPr>
              <p:spPr>
                <a:xfrm>
                  <a:off x="3886237" y="1600200"/>
                  <a:ext cx="647735" cy="457200"/>
                </a:xfrm>
                <a:prstGeom prst="line">
                  <a:avLst/>
                </a:prstGeom>
                <a:ln>
                  <a:solidFill>
                    <a:srgbClr val="FFFF00"/>
                  </a:solidFill>
                </a:ln>
              </p:spPr>
              <p:style>
                <a:lnRef idx="3">
                  <a:schemeClr val="accent3"/>
                </a:lnRef>
                <a:fillRef idx="0">
                  <a:schemeClr val="accent3"/>
                </a:fillRef>
                <a:effectRef idx="2">
                  <a:schemeClr val="accent3"/>
                </a:effectRef>
                <a:fontRef idx="minor">
                  <a:schemeClr val="tx1"/>
                </a:fontRef>
              </p:style>
            </p:cxnSp>
            <p:cxnSp>
              <p:nvCxnSpPr>
                <p:cNvPr id="37" name="Straight Connector 36"/>
                <p:cNvCxnSpPr/>
                <p:nvPr/>
              </p:nvCxnSpPr>
              <p:spPr>
                <a:xfrm>
                  <a:off x="3810033" y="1752600"/>
                  <a:ext cx="381020" cy="304800"/>
                </a:xfrm>
                <a:prstGeom prst="line">
                  <a:avLst/>
                </a:prstGeom>
                <a:ln>
                  <a:solidFill>
                    <a:srgbClr val="FFFF00"/>
                  </a:solidFill>
                </a:ln>
              </p:spPr>
              <p:style>
                <a:lnRef idx="3">
                  <a:schemeClr val="accent3"/>
                </a:lnRef>
                <a:fillRef idx="0">
                  <a:schemeClr val="accent3"/>
                </a:fillRef>
                <a:effectRef idx="2">
                  <a:schemeClr val="accent3"/>
                </a:effectRef>
                <a:fontRef idx="minor">
                  <a:schemeClr val="tx1"/>
                </a:fontRef>
              </p:style>
            </p:cxnSp>
            <p:cxnSp>
              <p:nvCxnSpPr>
                <p:cNvPr id="38" name="Straight Connector 37"/>
                <p:cNvCxnSpPr/>
                <p:nvPr/>
              </p:nvCxnSpPr>
              <p:spPr>
                <a:xfrm>
                  <a:off x="3733829" y="1905000"/>
                  <a:ext cx="228612" cy="152400"/>
                </a:xfrm>
                <a:prstGeom prst="line">
                  <a:avLst/>
                </a:prstGeom>
                <a:ln>
                  <a:solidFill>
                    <a:srgbClr val="FFFF00"/>
                  </a:solidFill>
                </a:ln>
              </p:spPr>
              <p:style>
                <a:lnRef idx="3">
                  <a:schemeClr val="accent3"/>
                </a:lnRef>
                <a:fillRef idx="0">
                  <a:schemeClr val="accent3"/>
                </a:fillRef>
                <a:effectRef idx="2">
                  <a:schemeClr val="accent3"/>
                </a:effectRef>
                <a:fontRef idx="minor">
                  <a:schemeClr val="tx1"/>
                </a:fontRef>
              </p:style>
            </p:cxnSp>
            <p:cxnSp>
              <p:nvCxnSpPr>
                <p:cNvPr id="39" name="Straight Connector 38"/>
                <p:cNvCxnSpPr/>
                <p:nvPr/>
              </p:nvCxnSpPr>
              <p:spPr>
                <a:xfrm>
                  <a:off x="4114849" y="1143000"/>
                  <a:ext cx="1219266" cy="838200"/>
                </a:xfrm>
                <a:prstGeom prst="line">
                  <a:avLst/>
                </a:prstGeom>
                <a:ln>
                  <a:solidFill>
                    <a:srgbClr val="FFFF00"/>
                  </a:solidFill>
                </a:ln>
              </p:spPr>
              <p:style>
                <a:lnRef idx="3">
                  <a:schemeClr val="accent3"/>
                </a:lnRef>
                <a:fillRef idx="0">
                  <a:schemeClr val="accent3"/>
                </a:fillRef>
                <a:effectRef idx="2">
                  <a:schemeClr val="accent3"/>
                </a:effectRef>
                <a:fontRef idx="minor">
                  <a:schemeClr val="tx1"/>
                </a:fontRef>
              </p:style>
            </p:cxnSp>
            <p:cxnSp>
              <p:nvCxnSpPr>
                <p:cNvPr id="40" name="Straight Connector 39"/>
                <p:cNvCxnSpPr/>
                <p:nvPr/>
              </p:nvCxnSpPr>
              <p:spPr>
                <a:xfrm>
                  <a:off x="4191054" y="990600"/>
                  <a:ext cx="1066857" cy="762000"/>
                </a:xfrm>
                <a:prstGeom prst="line">
                  <a:avLst/>
                </a:prstGeom>
                <a:ln>
                  <a:solidFill>
                    <a:srgbClr val="FFFF00"/>
                  </a:solidFill>
                </a:ln>
              </p:spPr>
              <p:style>
                <a:lnRef idx="3">
                  <a:schemeClr val="accent3"/>
                </a:lnRef>
                <a:fillRef idx="0">
                  <a:schemeClr val="accent3"/>
                </a:fillRef>
                <a:effectRef idx="2">
                  <a:schemeClr val="accent3"/>
                </a:effectRef>
                <a:fontRef idx="minor">
                  <a:schemeClr val="tx1"/>
                </a:fontRef>
              </p:style>
            </p:cxnSp>
            <p:cxnSp>
              <p:nvCxnSpPr>
                <p:cNvPr id="41" name="Straight Connector 40"/>
                <p:cNvCxnSpPr/>
                <p:nvPr/>
              </p:nvCxnSpPr>
              <p:spPr>
                <a:xfrm>
                  <a:off x="4267258" y="838200"/>
                  <a:ext cx="838245" cy="609600"/>
                </a:xfrm>
                <a:prstGeom prst="line">
                  <a:avLst/>
                </a:prstGeom>
                <a:ln>
                  <a:solidFill>
                    <a:srgbClr val="FFFF00"/>
                  </a:solidFill>
                </a:ln>
              </p:spPr>
              <p:style>
                <a:lnRef idx="3">
                  <a:schemeClr val="accent3"/>
                </a:lnRef>
                <a:fillRef idx="0">
                  <a:schemeClr val="accent3"/>
                </a:fillRef>
                <a:effectRef idx="2">
                  <a:schemeClr val="accent3"/>
                </a:effectRef>
                <a:fontRef idx="minor">
                  <a:schemeClr val="tx1"/>
                </a:fontRef>
              </p:style>
            </p:cxnSp>
            <p:cxnSp>
              <p:nvCxnSpPr>
                <p:cNvPr id="42" name="Straight Connector 41"/>
                <p:cNvCxnSpPr/>
                <p:nvPr/>
              </p:nvCxnSpPr>
              <p:spPr>
                <a:xfrm>
                  <a:off x="4267258" y="609600"/>
                  <a:ext cx="781092" cy="571500"/>
                </a:xfrm>
                <a:prstGeom prst="line">
                  <a:avLst/>
                </a:prstGeom>
                <a:ln>
                  <a:solidFill>
                    <a:srgbClr val="FFFF00"/>
                  </a:solidFill>
                </a:ln>
              </p:spPr>
              <p:style>
                <a:lnRef idx="3">
                  <a:schemeClr val="accent3"/>
                </a:lnRef>
                <a:fillRef idx="0">
                  <a:schemeClr val="accent3"/>
                </a:fillRef>
                <a:effectRef idx="2">
                  <a:schemeClr val="accent3"/>
                </a:effectRef>
                <a:fontRef idx="minor">
                  <a:schemeClr val="tx1"/>
                </a:fontRef>
              </p:style>
            </p:cxnSp>
            <p:cxnSp>
              <p:nvCxnSpPr>
                <p:cNvPr id="43" name="Straight Connector 42"/>
                <p:cNvCxnSpPr/>
                <p:nvPr/>
              </p:nvCxnSpPr>
              <p:spPr>
                <a:xfrm>
                  <a:off x="4343462" y="533400"/>
                  <a:ext cx="533429" cy="381000"/>
                </a:xfrm>
                <a:prstGeom prst="line">
                  <a:avLst/>
                </a:prstGeom>
                <a:ln>
                  <a:solidFill>
                    <a:srgbClr val="FFFF00"/>
                  </a:solidFill>
                </a:ln>
              </p:spPr>
              <p:style>
                <a:lnRef idx="3">
                  <a:schemeClr val="accent3"/>
                </a:lnRef>
                <a:fillRef idx="0">
                  <a:schemeClr val="accent3"/>
                </a:fillRef>
                <a:effectRef idx="2">
                  <a:schemeClr val="accent3"/>
                </a:effectRef>
                <a:fontRef idx="minor">
                  <a:schemeClr val="tx1"/>
                </a:fontRef>
              </p:style>
            </p:cxnSp>
            <p:cxnSp>
              <p:nvCxnSpPr>
                <p:cNvPr id="44" name="Straight Connector 43"/>
                <p:cNvCxnSpPr/>
                <p:nvPr/>
              </p:nvCxnSpPr>
              <p:spPr>
                <a:xfrm>
                  <a:off x="4419666" y="381000"/>
                  <a:ext cx="381020" cy="304800"/>
                </a:xfrm>
                <a:prstGeom prst="line">
                  <a:avLst/>
                </a:prstGeom>
                <a:ln>
                  <a:solidFill>
                    <a:srgbClr val="FFFF00"/>
                  </a:solidFill>
                </a:ln>
              </p:spPr>
              <p:style>
                <a:lnRef idx="3">
                  <a:schemeClr val="accent3"/>
                </a:lnRef>
                <a:fillRef idx="0">
                  <a:schemeClr val="accent3"/>
                </a:fillRef>
                <a:effectRef idx="2">
                  <a:schemeClr val="accent3"/>
                </a:effectRef>
                <a:fontRef idx="minor">
                  <a:schemeClr val="tx1"/>
                </a:fontRef>
              </p:style>
            </p:cxnSp>
            <p:cxnSp>
              <p:nvCxnSpPr>
                <p:cNvPr id="45" name="Straight Connector 44"/>
                <p:cNvCxnSpPr/>
                <p:nvPr/>
              </p:nvCxnSpPr>
              <p:spPr>
                <a:xfrm>
                  <a:off x="4495870" y="304800"/>
                  <a:ext cx="228612" cy="152400"/>
                </a:xfrm>
                <a:prstGeom prst="line">
                  <a:avLst/>
                </a:prstGeom>
                <a:ln>
                  <a:solidFill>
                    <a:srgbClr val="FFFF00"/>
                  </a:solidFill>
                </a:ln>
              </p:spPr>
              <p:style>
                <a:lnRef idx="3">
                  <a:schemeClr val="accent3"/>
                </a:lnRef>
                <a:fillRef idx="0">
                  <a:schemeClr val="accent3"/>
                </a:fillRef>
                <a:effectRef idx="2">
                  <a:schemeClr val="accent3"/>
                </a:effectRef>
                <a:fontRef idx="minor">
                  <a:schemeClr val="tx1"/>
                </a:fontRef>
              </p:style>
            </p:cxnSp>
            <p:cxnSp>
              <p:nvCxnSpPr>
                <p:cNvPr id="46" name="Straight Connector 45"/>
                <p:cNvCxnSpPr/>
                <p:nvPr/>
              </p:nvCxnSpPr>
              <p:spPr>
                <a:xfrm rot="5400000" flipH="1" flipV="1">
                  <a:off x="3448108" y="819130"/>
                  <a:ext cx="1638300" cy="762041"/>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47" name="Straight Connector 46"/>
                <p:cNvCxnSpPr/>
                <p:nvPr/>
              </p:nvCxnSpPr>
              <p:spPr>
                <a:xfrm rot="5400000" flipH="1" flipV="1">
                  <a:off x="3695768" y="1028682"/>
                  <a:ext cx="1524000" cy="685837"/>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48" name="Straight Connector 47"/>
                <p:cNvCxnSpPr/>
                <p:nvPr/>
              </p:nvCxnSpPr>
              <p:spPr>
                <a:xfrm rot="5400000" flipH="1" flipV="1">
                  <a:off x="4038676" y="1219186"/>
                  <a:ext cx="1143000" cy="533429"/>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49" name="Straight Connector 48"/>
                <p:cNvCxnSpPr>
                  <a:stCxn id="30" idx="3"/>
                  <a:endCxn id="30" idx="5"/>
                </p:cNvCxnSpPr>
                <p:nvPr/>
              </p:nvCxnSpPr>
              <p:spPr>
                <a:xfrm rot="5400000" flipH="1" flipV="1">
                  <a:off x="4276809" y="1362063"/>
                  <a:ext cx="952500" cy="438174"/>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50" name="Straight Connector 49"/>
                <p:cNvCxnSpPr/>
                <p:nvPr/>
              </p:nvCxnSpPr>
              <p:spPr>
                <a:xfrm rot="5400000" flipH="1" flipV="1">
                  <a:off x="4495892" y="1523990"/>
                  <a:ext cx="838200" cy="38102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51" name="Straight Connector 50"/>
                <p:cNvCxnSpPr/>
                <p:nvPr/>
              </p:nvCxnSpPr>
              <p:spPr>
                <a:xfrm rot="5400000" flipH="1" flipV="1">
                  <a:off x="4838801" y="1714494"/>
                  <a:ext cx="457200" cy="228612"/>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52" name="Straight Connector 51"/>
                <p:cNvCxnSpPr/>
                <p:nvPr/>
              </p:nvCxnSpPr>
              <p:spPr>
                <a:xfrm rot="5400000" flipH="1" flipV="1">
                  <a:off x="5029307" y="1828796"/>
                  <a:ext cx="304800" cy="152408"/>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grpSp>
          <p:sp>
            <p:nvSpPr>
              <p:cNvPr id="33" name="Rectangle 32"/>
              <p:cNvSpPr/>
              <p:nvPr/>
            </p:nvSpPr>
            <p:spPr>
              <a:xfrm>
                <a:off x="5562600" y="1295400"/>
                <a:ext cx="2851304" cy="72178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2000" b="1" dirty="0">
                    <a:ln w="50800"/>
                    <a:solidFill>
                      <a:sysClr val="windowText" lastClr="000000"/>
                    </a:solidFill>
                    <a:latin typeface="+mn-lt"/>
                    <a:cs typeface="+mn-cs"/>
                  </a:rPr>
                  <a:t>Tier 3</a:t>
                </a:r>
              </a:p>
            </p:txBody>
          </p:sp>
        </p:grpSp>
      </p:grpSp>
      <p:sp>
        <p:nvSpPr>
          <p:cNvPr id="53" name="TextBox 52"/>
          <p:cNvSpPr txBox="1"/>
          <p:nvPr/>
        </p:nvSpPr>
        <p:spPr>
          <a:xfrm>
            <a:off x="5154732" y="4876800"/>
            <a:ext cx="3200400" cy="707886"/>
          </a:xfrm>
          <a:prstGeom prst="rect">
            <a:avLst/>
          </a:prstGeom>
          <a:noFill/>
        </p:spPr>
        <p:txBody>
          <a:bodyPr wrap="square" rtlCol="0">
            <a:spAutoFit/>
          </a:bodyPr>
          <a:lstStyle/>
          <a:p>
            <a:pPr algn="ctr"/>
            <a:r>
              <a:rPr lang="en-US" sz="4000" b="1" dirty="0" smtClean="0">
                <a:solidFill>
                  <a:schemeClr val="bg1"/>
                </a:solidFill>
              </a:rPr>
              <a:t>Tier 1</a:t>
            </a:r>
            <a:endParaRPr lang="en-US" sz="4000" b="1" dirty="0">
              <a:solidFill>
                <a:schemeClr val="bg1"/>
              </a:solidFill>
            </a:endParaRPr>
          </a:p>
        </p:txBody>
      </p:sp>
      <p:pic>
        <p:nvPicPr>
          <p:cNvPr id="55" name="Picture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6096974"/>
            <a:ext cx="838199" cy="761025"/>
          </a:xfrm>
          <a:prstGeom prst="rect">
            <a:avLst/>
          </a:prstGeom>
        </p:spPr>
      </p:pic>
    </p:spTree>
    <p:extLst>
      <p:ext uri="{BB962C8B-B14F-4D97-AF65-F5344CB8AC3E}">
        <p14:creationId xmlns:p14="http://schemas.microsoft.com/office/powerpoint/2010/main" val="325759665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style>
          <a:lnRef idx="0">
            <a:schemeClr val="accent5"/>
          </a:lnRef>
          <a:fillRef idx="3">
            <a:schemeClr val="accent5"/>
          </a:fillRef>
          <a:effectRef idx="3">
            <a:schemeClr val="accent5"/>
          </a:effectRef>
          <a:fontRef idx="minor">
            <a:schemeClr val="lt1"/>
          </a:fontRef>
        </p:style>
        <p:txBody>
          <a:bodyPr>
            <a:normAutofit/>
          </a:bodyPr>
          <a:lstStyle/>
          <a:p>
            <a:r>
              <a:rPr lang="en-US" b="1" dirty="0" smtClean="0">
                <a:solidFill>
                  <a:schemeClr val="tx1"/>
                </a:solidFill>
              </a:rPr>
              <a:t>Tier 1 Interventions</a:t>
            </a:r>
            <a:endParaRPr lang="en-US" dirty="0">
              <a:solidFill>
                <a:srgbClr val="00FF00"/>
              </a:solidFill>
            </a:endParaRPr>
          </a:p>
        </p:txBody>
      </p:sp>
      <p:sp>
        <p:nvSpPr>
          <p:cNvPr id="3" name="Content Placeholder 2"/>
          <p:cNvSpPr>
            <a:spLocks noGrp="1"/>
          </p:cNvSpPr>
          <p:nvPr>
            <p:ph idx="1"/>
          </p:nvPr>
        </p:nvSpPr>
        <p:spPr>
          <a:xfrm>
            <a:off x="5181600" y="3962399"/>
            <a:ext cx="3733800" cy="2611439"/>
          </a:xfrm>
        </p:spPr>
        <p:txBody>
          <a:bodyPr>
            <a:normAutofit fontScale="77500" lnSpcReduction="20000"/>
          </a:bodyPr>
          <a:lstStyle/>
          <a:p>
            <a:r>
              <a:rPr lang="en-US" dirty="0" smtClean="0"/>
              <a:t>Mini-lesson</a:t>
            </a:r>
          </a:p>
          <a:p>
            <a:r>
              <a:rPr lang="en-US" dirty="0" smtClean="0"/>
              <a:t>Small Group Instruction</a:t>
            </a:r>
          </a:p>
          <a:p>
            <a:pPr lvl="1"/>
            <a:r>
              <a:rPr lang="en-US" dirty="0" smtClean="0"/>
              <a:t>Guided Reading</a:t>
            </a:r>
          </a:p>
          <a:p>
            <a:pPr lvl="1"/>
            <a:r>
              <a:rPr lang="en-US" dirty="0" smtClean="0"/>
              <a:t>Guided Writing</a:t>
            </a:r>
          </a:p>
          <a:p>
            <a:r>
              <a:rPr lang="en-US" dirty="0" smtClean="0"/>
              <a:t>One on One Instruction</a:t>
            </a:r>
          </a:p>
          <a:p>
            <a:pPr lvl="1"/>
            <a:r>
              <a:rPr lang="en-US" dirty="0" smtClean="0"/>
              <a:t>Writing Conference</a:t>
            </a:r>
          </a:p>
          <a:p>
            <a:pPr lvl="1"/>
            <a:r>
              <a:rPr lang="en-US" dirty="0" smtClean="0"/>
              <a:t>Reading Conference</a:t>
            </a:r>
            <a:endParaRPr lang="en-US" dirty="0"/>
          </a:p>
        </p:txBody>
      </p:sp>
      <p:grpSp>
        <p:nvGrpSpPr>
          <p:cNvPr id="4" name="Group 3"/>
          <p:cNvGrpSpPr>
            <a:grpSpLocks/>
          </p:cNvGrpSpPr>
          <p:nvPr/>
        </p:nvGrpSpPr>
        <p:grpSpPr bwMode="auto">
          <a:xfrm>
            <a:off x="199232" y="1557447"/>
            <a:ext cx="6477000" cy="4157553"/>
            <a:chOff x="1440" y="576"/>
            <a:chExt cx="4080" cy="2256"/>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0" y="576"/>
              <a:ext cx="2895"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2925" y="858"/>
              <a:ext cx="534" cy="22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100">
                  <a:solidFill>
                    <a:schemeClr val="bg1"/>
                  </a:solidFill>
                </a:rPr>
                <a:t>Interactive</a:t>
              </a:r>
            </a:p>
            <a:p>
              <a:pPr algn="ctr"/>
              <a:r>
                <a:rPr lang="en-US" sz="1100">
                  <a:solidFill>
                    <a:schemeClr val="bg1"/>
                  </a:solidFill>
                </a:rPr>
                <a:t>Read Aloud</a:t>
              </a:r>
              <a:endParaRPr lang="en-US">
                <a:solidFill>
                  <a:schemeClr val="bg1"/>
                </a:solidFill>
              </a:endParaRPr>
            </a:p>
          </p:txBody>
        </p:sp>
        <p:sp>
          <p:nvSpPr>
            <p:cNvPr id="7" name="Text Box 6"/>
            <p:cNvSpPr txBox="1">
              <a:spLocks noChangeArrowheads="1"/>
            </p:cNvSpPr>
            <p:nvPr/>
          </p:nvSpPr>
          <p:spPr bwMode="auto">
            <a:xfrm>
              <a:off x="3306" y="1366"/>
              <a:ext cx="610" cy="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100">
                  <a:solidFill>
                    <a:schemeClr val="bg1"/>
                  </a:solidFill>
                </a:rPr>
                <a:t>Shared Reading</a:t>
              </a:r>
              <a:endParaRPr lang="en-US">
                <a:solidFill>
                  <a:schemeClr val="bg1"/>
                </a:solidFill>
              </a:endParaRPr>
            </a:p>
          </p:txBody>
        </p:sp>
        <p:sp>
          <p:nvSpPr>
            <p:cNvPr id="8" name="Text Box 7"/>
            <p:cNvSpPr txBox="1">
              <a:spLocks noChangeArrowheads="1"/>
            </p:cNvSpPr>
            <p:nvPr/>
          </p:nvSpPr>
          <p:spPr bwMode="auto">
            <a:xfrm>
              <a:off x="3306" y="1817"/>
              <a:ext cx="610" cy="169"/>
            </a:xfrm>
            <a:prstGeom prst="rect">
              <a:avLst/>
            </a:prstGeom>
            <a:solidFill>
              <a:srgbClr val="FF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100">
                  <a:solidFill>
                    <a:schemeClr val="bg1"/>
                  </a:solidFill>
                </a:rPr>
                <a:t>Guided Reading</a:t>
              </a:r>
              <a:endParaRPr lang="en-US">
                <a:solidFill>
                  <a:schemeClr val="bg1"/>
                </a:solidFill>
              </a:endParaRPr>
            </a:p>
          </p:txBody>
        </p:sp>
        <p:sp>
          <p:nvSpPr>
            <p:cNvPr id="9" name="Text Box 8"/>
            <p:cNvSpPr txBox="1">
              <a:spLocks noChangeArrowheads="1"/>
            </p:cNvSpPr>
            <p:nvPr/>
          </p:nvSpPr>
          <p:spPr bwMode="auto">
            <a:xfrm>
              <a:off x="2887" y="2324"/>
              <a:ext cx="610" cy="226"/>
            </a:xfrm>
            <a:prstGeom prst="rect">
              <a:avLst/>
            </a:prstGeom>
            <a:solidFill>
              <a:srgbClr val="8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100">
                  <a:solidFill>
                    <a:schemeClr val="bg1"/>
                  </a:solidFill>
                </a:rPr>
                <a:t>Independent Reading</a:t>
              </a:r>
              <a:endParaRPr lang="en-US">
                <a:solidFill>
                  <a:schemeClr val="bg1"/>
                </a:solidFill>
              </a:endParaRPr>
            </a:p>
          </p:txBody>
        </p:sp>
        <p:sp>
          <p:nvSpPr>
            <p:cNvPr id="10" name="Text Box 9"/>
            <p:cNvSpPr txBox="1">
              <a:spLocks noChangeArrowheads="1"/>
            </p:cNvSpPr>
            <p:nvPr/>
          </p:nvSpPr>
          <p:spPr bwMode="auto">
            <a:xfrm>
              <a:off x="2316" y="858"/>
              <a:ext cx="419" cy="22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100">
                  <a:solidFill>
                    <a:schemeClr val="bg1"/>
                  </a:solidFill>
                </a:rPr>
                <a:t>Shared</a:t>
              </a:r>
            </a:p>
            <a:p>
              <a:r>
                <a:rPr lang="en-US" sz="1100">
                  <a:solidFill>
                    <a:schemeClr val="bg1"/>
                  </a:solidFill>
                </a:rPr>
                <a:t> Writing</a:t>
              </a:r>
              <a:endParaRPr lang="en-US">
                <a:solidFill>
                  <a:schemeClr val="bg1"/>
                </a:solidFill>
              </a:endParaRPr>
            </a:p>
          </p:txBody>
        </p:sp>
        <p:sp>
          <p:nvSpPr>
            <p:cNvPr id="11" name="Text Box 10"/>
            <p:cNvSpPr txBox="1">
              <a:spLocks noChangeArrowheads="1"/>
            </p:cNvSpPr>
            <p:nvPr/>
          </p:nvSpPr>
          <p:spPr bwMode="auto">
            <a:xfrm>
              <a:off x="1821" y="1366"/>
              <a:ext cx="609" cy="2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100">
                  <a:solidFill>
                    <a:schemeClr val="bg1"/>
                  </a:solidFill>
                </a:rPr>
                <a:t>Interactive Writing</a:t>
              </a:r>
              <a:endParaRPr lang="en-US">
                <a:solidFill>
                  <a:schemeClr val="bg1"/>
                </a:solidFill>
              </a:endParaRPr>
            </a:p>
          </p:txBody>
        </p:sp>
        <p:sp>
          <p:nvSpPr>
            <p:cNvPr id="12" name="Text Box 11"/>
            <p:cNvSpPr txBox="1">
              <a:spLocks noChangeArrowheads="1"/>
            </p:cNvSpPr>
            <p:nvPr/>
          </p:nvSpPr>
          <p:spPr bwMode="auto">
            <a:xfrm>
              <a:off x="1783" y="1760"/>
              <a:ext cx="609" cy="226"/>
            </a:xfrm>
            <a:prstGeom prst="rect">
              <a:avLst/>
            </a:prstGeom>
            <a:solidFill>
              <a:srgbClr val="FF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100">
                  <a:solidFill>
                    <a:schemeClr val="bg1"/>
                  </a:solidFill>
                </a:rPr>
                <a:t>Writer’s Workshop</a:t>
              </a:r>
              <a:endParaRPr lang="en-US">
                <a:solidFill>
                  <a:schemeClr val="bg1"/>
                </a:solidFill>
              </a:endParaRPr>
            </a:p>
          </p:txBody>
        </p:sp>
        <p:sp>
          <p:nvSpPr>
            <p:cNvPr id="13" name="Text Box 12"/>
            <p:cNvSpPr txBox="1">
              <a:spLocks noChangeArrowheads="1"/>
            </p:cNvSpPr>
            <p:nvPr/>
          </p:nvSpPr>
          <p:spPr bwMode="auto">
            <a:xfrm>
              <a:off x="2160" y="2324"/>
              <a:ext cx="613" cy="226"/>
            </a:xfrm>
            <a:prstGeom prst="rect">
              <a:avLst/>
            </a:prstGeom>
            <a:solidFill>
              <a:srgbClr val="8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100">
                  <a:solidFill>
                    <a:schemeClr val="bg1"/>
                  </a:solidFill>
                </a:rPr>
                <a:t>Independent Writing</a:t>
              </a:r>
              <a:endParaRPr lang="en-US">
                <a:solidFill>
                  <a:schemeClr val="bg1"/>
                </a:solidFill>
              </a:endParaRPr>
            </a:p>
          </p:txBody>
        </p:sp>
        <p:sp>
          <p:nvSpPr>
            <p:cNvPr id="14" name="Text Box 13"/>
            <p:cNvSpPr txBox="1">
              <a:spLocks noChangeArrowheads="1"/>
            </p:cNvSpPr>
            <p:nvPr/>
          </p:nvSpPr>
          <p:spPr bwMode="auto">
            <a:xfrm>
              <a:off x="4368" y="720"/>
              <a:ext cx="1152" cy="127"/>
            </a:xfrm>
            <a:prstGeom prst="rect">
              <a:avLst/>
            </a:prstGeom>
            <a:solidFill>
              <a:schemeClr val="accent1">
                <a:lumMod val="75000"/>
              </a:schemeClr>
            </a:solidFill>
            <a:ln w="9525">
              <a:noFill/>
              <a:miter lim="800000"/>
              <a:headEnd/>
              <a:tailEnd/>
            </a:ln>
          </p:spPr>
          <p:txBody>
            <a:bodyPr/>
            <a:lstStyle/>
            <a:p>
              <a:pPr fontAlgn="auto">
                <a:spcBef>
                  <a:spcPts val="0"/>
                </a:spcBef>
                <a:spcAft>
                  <a:spcPts val="0"/>
                </a:spcAft>
                <a:defRPr/>
              </a:pPr>
              <a:r>
                <a:rPr lang="en-US" sz="1100" dirty="0">
                  <a:latin typeface="+mn-lt"/>
                  <a:cs typeface="+mn-cs"/>
                </a:rPr>
                <a:t>Whole Group</a:t>
              </a:r>
              <a:endParaRPr lang="en-US" dirty="0">
                <a:latin typeface="+mn-lt"/>
                <a:cs typeface="+mn-cs"/>
              </a:endParaRPr>
            </a:p>
          </p:txBody>
        </p:sp>
        <p:sp>
          <p:nvSpPr>
            <p:cNvPr id="15" name="Text Box 14"/>
            <p:cNvSpPr txBox="1">
              <a:spLocks noChangeArrowheads="1"/>
            </p:cNvSpPr>
            <p:nvPr/>
          </p:nvSpPr>
          <p:spPr bwMode="auto">
            <a:xfrm>
              <a:off x="4368" y="960"/>
              <a:ext cx="1137" cy="142"/>
            </a:xfrm>
            <a:prstGeom prst="rect">
              <a:avLst/>
            </a:prstGeom>
            <a:solidFill>
              <a:schemeClr val="accent1">
                <a:lumMod val="75000"/>
              </a:schemeClr>
            </a:solidFill>
            <a:ln w="9525">
              <a:noFill/>
              <a:miter lim="800000"/>
              <a:headEnd/>
              <a:tailEnd/>
            </a:ln>
          </p:spPr>
          <p:txBody>
            <a:bodyPr/>
            <a:lstStyle/>
            <a:p>
              <a:pPr fontAlgn="auto">
                <a:spcBef>
                  <a:spcPts val="0"/>
                </a:spcBef>
                <a:spcAft>
                  <a:spcPts val="0"/>
                </a:spcAft>
                <a:defRPr/>
              </a:pPr>
              <a:r>
                <a:rPr lang="en-US" sz="1100" dirty="0">
                  <a:latin typeface="+mn-lt"/>
                  <a:cs typeface="+mn-cs"/>
                </a:rPr>
                <a:t>Small Group/ individual</a:t>
              </a:r>
              <a:endParaRPr lang="en-US" dirty="0">
                <a:latin typeface="+mn-lt"/>
                <a:cs typeface="+mn-cs"/>
              </a:endParaRPr>
            </a:p>
          </p:txBody>
        </p:sp>
        <p:sp>
          <p:nvSpPr>
            <p:cNvPr id="16" name="Text Box 15"/>
            <p:cNvSpPr txBox="1">
              <a:spLocks noChangeArrowheads="1"/>
            </p:cNvSpPr>
            <p:nvPr/>
          </p:nvSpPr>
          <p:spPr bwMode="auto">
            <a:xfrm>
              <a:off x="4335" y="1196"/>
              <a:ext cx="1137" cy="226"/>
            </a:xfrm>
            <a:prstGeom prst="rect">
              <a:avLst/>
            </a:prstGeom>
            <a:solidFill>
              <a:schemeClr val="accent1">
                <a:lumMod val="75000"/>
              </a:schemeClr>
            </a:solidFill>
            <a:ln w="9525">
              <a:noFill/>
              <a:miter lim="800000"/>
              <a:headEnd/>
              <a:tailEnd/>
            </a:ln>
          </p:spPr>
          <p:txBody>
            <a:bodyPr/>
            <a:lstStyle/>
            <a:p>
              <a:pPr fontAlgn="auto">
                <a:spcBef>
                  <a:spcPts val="0"/>
                </a:spcBef>
                <a:spcAft>
                  <a:spcPts val="0"/>
                </a:spcAft>
                <a:defRPr/>
              </a:pPr>
              <a:r>
                <a:rPr lang="en-US" sz="1100" dirty="0">
                  <a:latin typeface="+mn-lt"/>
                  <a:cs typeface="+mn-cs"/>
                </a:rPr>
                <a:t>Application/ Assessment</a:t>
              </a:r>
              <a:endParaRPr lang="en-US" dirty="0">
                <a:latin typeface="+mn-lt"/>
                <a:cs typeface="+mn-cs"/>
              </a:endParaRPr>
            </a:p>
          </p:txBody>
        </p:sp>
      </p:grpSp>
      <p:sp>
        <p:nvSpPr>
          <p:cNvPr id="17" name="TextBox 16"/>
          <p:cNvSpPr txBox="1"/>
          <p:nvPr/>
        </p:nvSpPr>
        <p:spPr>
          <a:xfrm>
            <a:off x="5029200" y="3183622"/>
            <a:ext cx="3733800"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b="1" dirty="0"/>
              <a:t>Data differentiates instruction to meet the needs of all learners</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67400"/>
            <a:ext cx="1091055" cy="990600"/>
          </a:xfrm>
          <a:prstGeom prst="rect">
            <a:avLst/>
          </a:prstGeom>
        </p:spPr>
      </p:pic>
    </p:spTree>
    <p:extLst>
      <p:ext uri="{BB962C8B-B14F-4D97-AF65-F5344CB8AC3E}">
        <p14:creationId xmlns:p14="http://schemas.microsoft.com/office/powerpoint/2010/main" val="58371071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a:bodyPr>
          <a:lstStyle/>
          <a:p>
            <a:r>
              <a:rPr lang="en-US" b="1" dirty="0" smtClean="0">
                <a:solidFill>
                  <a:schemeClr val="tx1"/>
                </a:solidFill>
              </a:rPr>
              <a:t>Tier </a:t>
            </a:r>
            <a:r>
              <a:rPr lang="en-US" b="1" dirty="0">
                <a:solidFill>
                  <a:schemeClr val="tx1"/>
                </a:solidFill>
              </a:rPr>
              <a:t>2</a:t>
            </a:r>
            <a:r>
              <a:rPr lang="en-US" b="1" dirty="0" smtClean="0">
                <a:solidFill>
                  <a:schemeClr val="tx1"/>
                </a:solidFill>
              </a:rPr>
              <a:t> Interventions</a:t>
            </a:r>
            <a:endParaRPr lang="en-US" dirty="0">
              <a:solidFill>
                <a:srgbClr val="00FF00"/>
              </a:solidFill>
            </a:endParaRPr>
          </a:p>
        </p:txBody>
      </p:sp>
      <p:sp>
        <p:nvSpPr>
          <p:cNvPr id="3" name="Content Placeholder 2"/>
          <p:cNvSpPr>
            <a:spLocks noGrp="1"/>
          </p:cNvSpPr>
          <p:nvPr>
            <p:ph idx="1"/>
          </p:nvPr>
        </p:nvSpPr>
        <p:spPr>
          <a:xfrm>
            <a:off x="457200" y="1600200"/>
            <a:ext cx="8229600" cy="4038599"/>
          </a:xfrm>
        </p:spPr>
        <p:txBody>
          <a:bodyPr>
            <a:normAutofit fontScale="85000" lnSpcReduction="10000"/>
          </a:bodyPr>
          <a:lstStyle/>
          <a:p>
            <a:r>
              <a:rPr lang="en-US" dirty="0" smtClean="0"/>
              <a:t>Comprehensive interventions:</a:t>
            </a:r>
          </a:p>
          <a:p>
            <a:pPr lvl="1"/>
            <a:r>
              <a:rPr lang="en-US" dirty="0" smtClean="0"/>
              <a:t>Language, reading, writing, word </a:t>
            </a:r>
            <a:r>
              <a:rPr lang="en-US" dirty="0"/>
              <a:t>s</a:t>
            </a:r>
            <a:r>
              <a:rPr lang="en-US" dirty="0" smtClean="0"/>
              <a:t>tudy, focus, independence</a:t>
            </a:r>
          </a:p>
          <a:p>
            <a:r>
              <a:rPr lang="en-US" dirty="0" smtClean="0"/>
              <a:t>Aligned with core literacy instruction</a:t>
            </a:r>
          </a:p>
          <a:p>
            <a:r>
              <a:rPr lang="en-US" dirty="0" smtClean="0"/>
              <a:t>Integrating behavioral interventions</a:t>
            </a:r>
          </a:p>
          <a:p>
            <a:r>
              <a:rPr lang="en-US" dirty="0">
                <a:hlinkClick r:id="rId2" action="ppaction://hlinksldjump"/>
              </a:rPr>
              <a:t>Reading </a:t>
            </a:r>
            <a:r>
              <a:rPr lang="en-US" dirty="0" smtClean="0">
                <a:hlinkClick r:id="rId2" action="ppaction://hlinksldjump"/>
              </a:rPr>
              <a:t>Recovery</a:t>
            </a:r>
            <a:r>
              <a:rPr lang="en-US" dirty="0" smtClean="0"/>
              <a:t>® </a:t>
            </a:r>
            <a:r>
              <a:rPr lang="en-US" dirty="0"/>
              <a:t>– </a:t>
            </a:r>
            <a:r>
              <a:rPr lang="en-US" dirty="0" smtClean="0"/>
              <a:t>One-on-one instruction– </a:t>
            </a:r>
            <a:r>
              <a:rPr lang="en-US" sz="2000" dirty="0"/>
              <a:t>First Grade</a:t>
            </a:r>
          </a:p>
          <a:p>
            <a:r>
              <a:rPr lang="en-US" dirty="0">
                <a:hlinkClick r:id="rId3" action="ppaction://hlinksldjump"/>
              </a:rPr>
              <a:t>Leveled Literacy </a:t>
            </a:r>
            <a:r>
              <a:rPr lang="en-US" dirty="0" smtClean="0">
                <a:hlinkClick r:id="rId3" action="ppaction://hlinksldjump"/>
              </a:rPr>
              <a:t>Intervention</a:t>
            </a:r>
            <a:r>
              <a:rPr lang="en-US" dirty="0" smtClean="0"/>
              <a:t>® K-3</a:t>
            </a:r>
            <a:r>
              <a:rPr lang="en-US" baseline="30000" dirty="0" smtClean="0"/>
              <a:t>rd</a:t>
            </a:r>
            <a:r>
              <a:rPr lang="en-US" dirty="0" smtClean="0"/>
              <a:t> grade </a:t>
            </a:r>
            <a:r>
              <a:rPr lang="en-US" dirty="0"/>
              <a:t>– </a:t>
            </a:r>
            <a:r>
              <a:rPr lang="en-US" sz="2000" dirty="0"/>
              <a:t>Small Group</a:t>
            </a:r>
          </a:p>
          <a:p>
            <a:r>
              <a:rPr lang="en-US" u="sng" dirty="0"/>
              <a:t>Leveled Literacy Intervention</a:t>
            </a:r>
            <a:r>
              <a:rPr lang="en-US" dirty="0"/>
              <a:t> </a:t>
            </a:r>
            <a:r>
              <a:rPr lang="en-US" dirty="0" smtClean="0"/>
              <a:t>4</a:t>
            </a:r>
            <a:r>
              <a:rPr lang="en-US" baseline="30000" dirty="0" smtClean="0"/>
              <a:t>th</a:t>
            </a:r>
            <a:r>
              <a:rPr lang="en-US" dirty="0" smtClean="0"/>
              <a:t>-8</a:t>
            </a:r>
            <a:r>
              <a:rPr lang="en-US" baseline="30000" dirty="0" smtClean="0"/>
              <a:t>th</a:t>
            </a:r>
            <a:r>
              <a:rPr lang="en-US" dirty="0" smtClean="0"/>
              <a:t> grade </a:t>
            </a:r>
            <a:r>
              <a:rPr lang="en-US" sz="2000" dirty="0"/>
              <a:t>– Small Group</a:t>
            </a:r>
          </a:p>
          <a:p>
            <a:pPr>
              <a:buNone/>
            </a:pP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791200"/>
            <a:ext cx="1174982" cy="1066800"/>
          </a:xfrm>
          <a:prstGeom prst="rect">
            <a:avLst/>
          </a:prstGeom>
        </p:spPr>
      </p:pic>
    </p:spTree>
    <p:extLst>
      <p:ext uri="{BB962C8B-B14F-4D97-AF65-F5344CB8AC3E}">
        <p14:creationId xmlns:p14="http://schemas.microsoft.com/office/powerpoint/2010/main" val="293995568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868362"/>
          </a:xfrm>
        </p:spPr>
        <p:style>
          <a:lnRef idx="0">
            <a:schemeClr val="accent2"/>
          </a:lnRef>
          <a:fillRef idx="3">
            <a:schemeClr val="accent2"/>
          </a:fillRef>
          <a:effectRef idx="3">
            <a:schemeClr val="accent2"/>
          </a:effectRef>
          <a:fontRef idx="minor">
            <a:schemeClr val="lt1"/>
          </a:fontRef>
        </p:style>
        <p:txBody>
          <a:bodyPr>
            <a:normAutofit/>
          </a:bodyPr>
          <a:lstStyle/>
          <a:p>
            <a:r>
              <a:rPr lang="en-US" sz="4000" dirty="0" smtClean="0"/>
              <a:t>Insurance of Proficiency </a:t>
            </a:r>
            <a:r>
              <a:rPr lang="en-US" sz="4000" dirty="0"/>
              <a:t>P</a:t>
            </a:r>
            <a:r>
              <a:rPr lang="en-US" sz="4000" dirty="0" smtClean="0"/>
              <a:t>lan</a:t>
            </a:r>
            <a:endParaRPr lang="en-US" sz="4000" dirty="0"/>
          </a:p>
        </p:txBody>
      </p:sp>
      <p:sp>
        <p:nvSpPr>
          <p:cNvPr id="3" name="Text Placeholder 2"/>
          <p:cNvSpPr>
            <a:spLocks noGrp="1"/>
          </p:cNvSpPr>
          <p:nvPr>
            <p:ph type="body" idx="1"/>
          </p:nvPr>
        </p:nvSpPr>
        <p:spPr/>
        <p:txBody>
          <a:bodyPr>
            <a:normAutofit/>
          </a:bodyPr>
          <a:lstStyle/>
          <a:p>
            <a:r>
              <a:rPr lang="en-US" sz="2000" dirty="0" smtClean="0"/>
              <a:t>Balanced Literacy Core Instruction</a:t>
            </a:r>
            <a:endParaRPr lang="en-US" sz="2000" dirty="0"/>
          </a:p>
        </p:txBody>
      </p:sp>
      <p:sp>
        <p:nvSpPr>
          <p:cNvPr id="4" name="Content Placeholder 3"/>
          <p:cNvSpPr>
            <a:spLocks noGrp="1"/>
          </p:cNvSpPr>
          <p:nvPr>
            <p:ph sz="half" idx="2"/>
          </p:nvPr>
        </p:nvSpPr>
        <p:spPr>
          <a:xfrm>
            <a:off x="457200" y="2438400"/>
            <a:ext cx="4040188" cy="2667000"/>
          </a:xfrm>
          <a:ln w="57150">
            <a:solidFill>
              <a:srgbClr val="C00000"/>
            </a:solidFill>
          </a:ln>
        </p:spPr>
        <p:txBody>
          <a:bodyPr>
            <a:normAutofit/>
          </a:bodyPr>
          <a:lstStyle/>
          <a:p>
            <a:pPr marL="0" indent="0">
              <a:buNone/>
            </a:pPr>
            <a:endParaRPr lang="en-US" dirty="0" smtClean="0"/>
          </a:p>
          <a:p>
            <a:pPr marL="0" indent="0">
              <a:buNone/>
            </a:pPr>
            <a:r>
              <a:rPr lang="en-US" sz="1900" b="1" dirty="0">
                <a:hlinkClick r:id="rId2"/>
              </a:rPr>
              <a:t>The 2010 </a:t>
            </a:r>
            <a:r>
              <a:rPr lang="en-US" sz="2000" b="1" dirty="0">
                <a:hlinkClick r:id="rId2"/>
              </a:rPr>
              <a:t>Minnesota K-12 Academic Standards in English Language Arts</a:t>
            </a:r>
            <a:endParaRPr lang="en-US" sz="2000" b="1" dirty="0"/>
          </a:p>
          <a:p>
            <a:pPr marL="0" indent="0">
              <a:buNone/>
            </a:pPr>
            <a:endParaRPr lang="en-US" sz="2000" b="1" dirty="0" smtClean="0"/>
          </a:p>
          <a:p>
            <a:pPr marL="0" indent="0">
              <a:buNone/>
            </a:pPr>
            <a:r>
              <a:rPr lang="en-US" sz="2000" b="1" dirty="0" smtClean="0"/>
              <a:t>Literacy </a:t>
            </a:r>
            <a:r>
              <a:rPr lang="en-US" sz="2000" b="1" dirty="0"/>
              <a:t>Continuum </a:t>
            </a:r>
            <a:r>
              <a:rPr lang="en-US" sz="1500" dirty="0"/>
              <a:t>by </a:t>
            </a:r>
            <a:r>
              <a:rPr lang="en-US" sz="1500" dirty="0" err="1"/>
              <a:t>Fountas</a:t>
            </a:r>
            <a:r>
              <a:rPr lang="en-US" sz="1500" dirty="0"/>
              <a:t> &amp; </a:t>
            </a:r>
            <a:r>
              <a:rPr lang="en-US" sz="1500" dirty="0" err="1"/>
              <a:t>Pinnell</a:t>
            </a:r>
            <a:r>
              <a:rPr lang="en-US" sz="1500" dirty="0"/>
              <a:t>  </a:t>
            </a:r>
            <a:r>
              <a:rPr lang="en-US" sz="2200" dirty="0" smtClean="0"/>
              <a:t>and </a:t>
            </a:r>
            <a:r>
              <a:rPr lang="en-US" sz="2000" b="1" dirty="0">
                <a:hlinkClick r:id="rId3"/>
              </a:rPr>
              <a:t>The Literacy Collaborative®</a:t>
            </a:r>
            <a:endParaRPr lang="en-US" sz="2000" b="1" dirty="0"/>
          </a:p>
          <a:p>
            <a:pPr marL="0" indent="0">
              <a:buNone/>
            </a:pPr>
            <a:endParaRPr lang="en-US" dirty="0" smtClean="0"/>
          </a:p>
          <a:p>
            <a:pPr marL="0" indent="0">
              <a:buNone/>
            </a:pPr>
            <a:endParaRPr lang="en-US" dirty="0" smtClean="0"/>
          </a:p>
          <a:p>
            <a:pPr marL="0" indent="0">
              <a:buNone/>
            </a:pPr>
            <a:endParaRPr lang="en-US" dirty="0"/>
          </a:p>
        </p:txBody>
      </p:sp>
      <p:sp>
        <p:nvSpPr>
          <p:cNvPr id="5" name="Text Placeholder 4"/>
          <p:cNvSpPr>
            <a:spLocks noGrp="1"/>
          </p:cNvSpPr>
          <p:nvPr>
            <p:ph type="body" sz="quarter" idx="3"/>
          </p:nvPr>
        </p:nvSpPr>
        <p:spPr/>
        <p:txBody>
          <a:bodyPr>
            <a:normAutofit/>
          </a:bodyPr>
          <a:lstStyle/>
          <a:p>
            <a:pPr algn="ctr"/>
            <a:r>
              <a:rPr lang="en-US" sz="2000" dirty="0" smtClean="0"/>
              <a:t>Assessments</a:t>
            </a:r>
            <a:endParaRPr lang="en-US" sz="2000" dirty="0"/>
          </a:p>
        </p:txBody>
      </p:sp>
      <p:sp>
        <p:nvSpPr>
          <p:cNvPr id="6" name="Content Placeholder 5"/>
          <p:cNvSpPr>
            <a:spLocks noGrp="1"/>
          </p:cNvSpPr>
          <p:nvPr>
            <p:ph sz="quarter" idx="4"/>
          </p:nvPr>
        </p:nvSpPr>
        <p:spPr>
          <a:xfrm>
            <a:off x="4648199" y="2418556"/>
            <a:ext cx="4041775" cy="2701925"/>
          </a:xfrm>
          <a:ln w="57150">
            <a:solidFill>
              <a:srgbClr val="C00000"/>
            </a:solidFill>
          </a:ln>
        </p:spPr>
        <p:txBody>
          <a:bodyPr>
            <a:normAutofit lnSpcReduction="10000"/>
          </a:bodyPr>
          <a:lstStyle/>
          <a:p>
            <a:pPr marL="0" indent="0">
              <a:buNone/>
            </a:pPr>
            <a:r>
              <a:rPr lang="en-US" b="1" dirty="0" smtClean="0"/>
              <a:t>Observation Survey</a:t>
            </a:r>
            <a:r>
              <a:rPr lang="en-US" dirty="0" smtClean="0"/>
              <a:t> </a:t>
            </a:r>
            <a:r>
              <a:rPr lang="en-US" sz="1600" dirty="0" smtClean="0"/>
              <a:t>by Marie Clay </a:t>
            </a:r>
          </a:p>
          <a:p>
            <a:pPr marL="0" indent="0">
              <a:buNone/>
            </a:pPr>
            <a:endParaRPr lang="en-US" sz="1600" dirty="0"/>
          </a:p>
          <a:p>
            <a:pPr marL="0" indent="0">
              <a:buNone/>
            </a:pPr>
            <a:r>
              <a:rPr lang="en-US" b="1" dirty="0" smtClean="0"/>
              <a:t>Words Their Way Spelling Inventory</a:t>
            </a:r>
            <a:r>
              <a:rPr lang="en-US" dirty="0" smtClean="0"/>
              <a:t> </a:t>
            </a:r>
            <a:r>
              <a:rPr lang="en-US" sz="1600" dirty="0" smtClean="0"/>
              <a:t>by Donald Bear</a:t>
            </a:r>
          </a:p>
          <a:p>
            <a:pPr marL="0" indent="0">
              <a:buNone/>
            </a:pPr>
            <a:endParaRPr lang="en-US" b="1" dirty="0" smtClean="0"/>
          </a:p>
          <a:p>
            <a:pPr marL="0" indent="0">
              <a:buNone/>
            </a:pPr>
            <a:r>
              <a:rPr lang="en-US" b="1" dirty="0" smtClean="0"/>
              <a:t>Benchmark Assessment System </a:t>
            </a:r>
            <a:r>
              <a:rPr lang="en-US" dirty="0" smtClean="0"/>
              <a:t>(BAS) </a:t>
            </a:r>
            <a:r>
              <a:rPr lang="en-US" sz="1600" dirty="0" smtClean="0"/>
              <a:t>by </a:t>
            </a:r>
            <a:r>
              <a:rPr lang="en-US" sz="1600" dirty="0" err="1" smtClean="0"/>
              <a:t>Fountas</a:t>
            </a:r>
            <a:r>
              <a:rPr lang="en-US" sz="1600" dirty="0" smtClean="0"/>
              <a:t> &amp; </a:t>
            </a:r>
            <a:r>
              <a:rPr lang="en-US" sz="1600" dirty="0" err="1" smtClean="0"/>
              <a:t>Pinnell</a:t>
            </a:r>
            <a:endParaRPr lang="en-US" sz="1600" dirty="0" smtClean="0"/>
          </a:p>
          <a:p>
            <a:pPr marL="0" indent="0">
              <a:buNone/>
            </a:pPr>
            <a:endParaRPr lang="en-US" sz="1600" dirty="0"/>
          </a:p>
          <a:p>
            <a:pPr marL="0" indent="0">
              <a:buNone/>
            </a:pPr>
            <a:endParaRPr lang="en-US" sz="1600" dirty="0"/>
          </a:p>
        </p:txBody>
      </p:sp>
      <p:sp>
        <p:nvSpPr>
          <p:cNvPr id="8" name="Rectangle 7"/>
          <p:cNvSpPr/>
          <p:nvPr/>
        </p:nvSpPr>
        <p:spPr>
          <a:xfrm>
            <a:off x="5334000" y="5715000"/>
            <a:ext cx="29718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endParaRPr lang="en-US" dirty="0"/>
          </a:p>
        </p:txBody>
      </p:sp>
      <p:sp>
        <p:nvSpPr>
          <p:cNvPr id="7" name="Text Placeholder 4">
            <a:hlinkClick r:id="rId4" action="ppaction://hlinksldjump"/>
          </p:cNvPr>
          <p:cNvSpPr txBox="1">
            <a:spLocks/>
          </p:cNvSpPr>
          <p:nvPr/>
        </p:nvSpPr>
        <p:spPr>
          <a:xfrm>
            <a:off x="4660075" y="5567986"/>
            <a:ext cx="4041775" cy="504547"/>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US" sz="1800" u="sng" dirty="0" smtClean="0"/>
              <a:t>Definition of Proficiency</a:t>
            </a:r>
            <a:endParaRPr lang="en-US" sz="1800" u="sng"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911193"/>
            <a:ext cx="1066800" cy="968578"/>
          </a:xfrm>
          <a:prstGeom prst="rect">
            <a:avLst/>
          </a:prstGeom>
        </p:spPr>
      </p:pic>
    </p:spTree>
    <p:extLst>
      <p:ext uri="{BB962C8B-B14F-4D97-AF65-F5344CB8AC3E}">
        <p14:creationId xmlns:p14="http://schemas.microsoft.com/office/powerpoint/2010/main" val="422813461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a:bodyPr>
          <a:lstStyle/>
          <a:p>
            <a:r>
              <a:rPr lang="en-US" b="1" dirty="0" smtClean="0">
                <a:solidFill>
                  <a:schemeClr val="tx1"/>
                </a:solidFill>
              </a:rPr>
              <a:t>Tier </a:t>
            </a:r>
            <a:r>
              <a:rPr lang="en-US" b="1" dirty="0">
                <a:solidFill>
                  <a:schemeClr val="tx1"/>
                </a:solidFill>
              </a:rPr>
              <a:t>3</a:t>
            </a:r>
            <a:r>
              <a:rPr lang="en-US" b="1" dirty="0" smtClean="0">
                <a:solidFill>
                  <a:schemeClr val="tx1"/>
                </a:solidFill>
              </a:rPr>
              <a:t> Interventions</a:t>
            </a:r>
            <a:endParaRPr lang="en-US" dirty="0">
              <a:solidFill>
                <a:schemeClr val="tx1"/>
              </a:solidFill>
            </a:endParaRPr>
          </a:p>
        </p:txBody>
      </p:sp>
      <p:sp>
        <p:nvSpPr>
          <p:cNvPr id="3" name="Content Placeholder 2"/>
          <p:cNvSpPr>
            <a:spLocks noGrp="1"/>
          </p:cNvSpPr>
          <p:nvPr>
            <p:ph idx="1"/>
          </p:nvPr>
        </p:nvSpPr>
        <p:spPr/>
        <p:txBody>
          <a:bodyPr/>
          <a:lstStyle/>
          <a:p>
            <a:pPr marL="0" indent="0">
              <a:buNone/>
            </a:pPr>
            <a:endParaRPr lang="en-US" dirty="0" smtClean="0"/>
          </a:p>
          <a:p>
            <a:r>
              <a:rPr lang="en-US" dirty="0" smtClean="0"/>
              <a:t>A little bit more</a:t>
            </a:r>
          </a:p>
          <a:p>
            <a:r>
              <a:rPr lang="en-US" dirty="0" smtClean="0"/>
              <a:t>Focused on an area highlighted by data</a:t>
            </a:r>
          </a:p>
          <a:p>
            <a:r>
              <a:rPr lang="en-US" dirty="0" smtClean="0"/>
              <a:t>Quick and consistent</a:t>
            </a:r>
            <a:r>
              <a:rPr lang="en-US" dirty="0"/>
              <a:t>,</a:t>
            </a:r>
            <a:r>
              <a:rPr lang="en-US" dirty="0" smtClean="0"/>
              <a:t> with the expectation of closing the gap</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791200"/>
            <a:ext cx="1174982" cy="1066800"/>
          </a:xfrm>
          <a:prstGeom prst="rect">
            <a:avLst/>
          </a:prstGeom>
        </p:spPr>
      </p:pic>
    </p:spTree>
    <p:extLst>
      <p:ext uri="{BB962C8B-B14F-4D97-AF65-F5344CB8AC3E}">
        <p14:creationId xmlns:p14="http://schemas.microsoft.com/office/powerpoint/2010/main" val="45693061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rmAutofit fontScale="90000"/>
          </a:bodyPr>
          <a:lstStyle/>
          <a:p>
            <a:r>
              <a:rPr lang="en-US" dirty="0" smtClean="0"/>
              <a:t>Professional Development </a:t>
            </a:r>
            <a:br>
              <a:rPr lang="en-US" dirty="0" smtClean="0"/>
            </a:br>
            <a:r>
              <a:rPr lang="en-US" dirty="0" smtClean="0"/>
              <a:t>Literacy Instruction</a:t>
            </a:r>
            <a:endParaRPr lang="en-US" dirty="0"/>
          </a:p>
        </p:txBody>
      </p:sp>
      <p:sp>
        <p:nvSpPr>
          <p:cNvPr id="3" name="Content Placeholder 2"/>
          <p:cNvSpPr>
            <a:spLocks noGrp="1"/>
          </p:cNvSpPr>
          <p:nvPr>
            <p:ph idx="1"/>
          </p:nvPr>
        </p:nvSpPr>
        <p:spPr>
          <a:xfrm>
            <a:off x="457200" y="1600201"/>
            <a:ext cx="8229600" cy="4038600"/>
          </a:xfrm>
        </p:spPr>
        <p:txBody>
          <a:bodyPr>
            <a:normAutofit/>
          </a:bodyPr>
          <a:lstStyle/>
          <a:p>
            <a:pPr marL="0" indent="0">
              <a:buNone/>
            </a:pPr>
            <a:r>
              <a:rPr lang="en-US" dirty="0" smtClean="0"/>
              <a:t>		</a:t>
            </a:r>
            <a:endParaRPr lang="en-US" dirty="0"/>
          </a:p>
        </p:txBody>
      </p:sp>
      <p:pic>
        <p:nvPicPr>
          <p:cNvPr id="7" name="Picture 2" descr="C:\Users\Beth.Swenson\Pictures\Stock Literacy Photos\under construc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2129642"/>
            <a:ext cx="5181600" cy="3820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77647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582" y="261731"/>
            <a:ext cx="8229600" cy="1143000"/>
          </a:xfrm>
        </p:spPr>
        <p:style>
          <a:lnRef idx="0">
            <a:schemeClr val="accent2"/>
          </a:lnRef>
          <a:fillRef idx="3">
            <a:schemeClr val="accent2"/>
          </a:fillRef>
          <a:effectRef idx="3">
            <a:schemeClr val="accent2"/>
          </a:effectRef>
          <a:fontRef idx="minor">
            <a:schemeClr val="lt1"/>
          </a:fontRef>
        </p:style>
        <p:txBody>
          <a:bodyPr>
            <a:normAutofit/>
          </a:bodyPr>
          <a:lstStyle/>
          <a:p>
            <a:r>
              <a:rPr lang="en-US" sz="3200" dirty="0" smtClean="0"/>
              <a:t>Curriculum and Instruction System</a:t>
            </a:r>
            <a:endParaRPr lang="en-US" sz="3200" dirty="0"/>
          </a:p>
        </p:txBody>
      </p:sp>
      <p:sp>
        <p:nvSpPr>
          <p:cNvPr id="3" name="Content Placeholder 2"/>
          <p:cNvSpPr>
            <a:spLocks noGrp="1"/>
          </p:cNvSpPr>
          <p:nvPr>
            <p:ph idx="1"/>
          </p:nvPr>
        </p:nvSpPr>
        <p:spPr>
          <a:xfrm>
            <a:off x="762000" y="1600200"/>
            <a:ext cx="7924800" cy="4525963"/>
          </a:xfrm>
        </p:spPr>
        <p:txBody>
          <a:bodyPr>
            <a:normAutofit/>
          </a:bodyPr>
          <a:lstStyle/>
          <a:p>
            <a:pPr marL="0" indent="0">
              <a:buNone/>
            </a:pPr>
            <a:r>
              <a:rPr lang="en-US" dirty="0" smtClean="0"/>
              <a:t>District 196 is following the Literacy Collaborative® researched-based </a:t>
            </a:r>
            <a:r>
              <a:rPr lang="en-US" dirty="0"/>
              <a:t>m</a:t>
            </a:r>
            <a:r>
              <a:rPr lang="en-US" dirty="0" smtClean="0"/>
              <a:t>odel.  The model aligns all instruction, intervention, and support</a:t>
            </a:r>
          </a:p>
          <a:p>
            <a:pPr marL="0" indent="0">
              <a:buNone/>
            </a:pPr>
            <a:r>
              <a:rPr lang="en-US" dirty="0" smtClean="0"/>
              <a:t>	</a:t>
            </a:r>
          </a:p>
          <a:p>
            <a:pPr marL="0" indent="0">
              <a:buNone/>
            </a:pPr>
            <a:r>
              <a:rPr lang="en-US" sz="2000" dirty="0" smtClean="0"/>
              <a:t>Tier I:  </a:t>
            </a:r>
            <a:r>
              <a:rPr lang="en-US" sz="2000" dirty="0" smtClean="0">
                <a:hlinkClick r:id="rId2"/>
              </a:rPr>
              <a:t>Literacy Collaborative®</a:t>
            </a:r>
            <a:endParaRPr lang="en-US" sz="2000" dirty="0"/>
          </a:p>
          <a:p>
            <a:pPr marL="0" indent="0">
              <a:buNone/>
            </a:pPr>
            <a:r>
              <a:rPr lang="en-US" sz="2000" dirty="0" smtClean="0"/>
              <a:t>Tier II: </a:t>
            </a:r>
            <a:r>
              <a:rPr lang="en-US" sz="2000" dirty="0" smtClean="0">
                <a:hlinkClick r:id="rId3" action="ppaction://hlinksldjump"/>
              </a:rPr>
              <a:t>Reading Recovery </a:t>
            </a:r>
            <a:r>
              <a:rPr lang="en-US" sz="2000" dirty="0" smtClean="0"/>
              <a:t>and </a:t>
            </a:r>
            <a:r>
              <a:rPr lang="en-US" sz="2000" dirty="0" smtClean="0">
                <a:hlinkClick r:id="rId4" action="ppaction://hlinksldjump"/>
              </a:rPr>
              <a:t>Leveled Literacy Intervention</a:t>
            </a:r>
            <a:r>
              <a:rPr lang="en-US" sz="2000" dirty="0"/>
              <a:t> </a:t>
            </a:r>
            <a:r>
              <a:rPr lang="en-US" sz="2000" dirty="0" smtClean="0"/>
              <a:t>Research Based Interventions with Integrated Reading, Writing, and Word Study</a:t>
            </a:r>
            <a:endParaRPr lang="en-US" sz="2000"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5791200"/>
            <a:ext cx="1174982" cy="1066800"/>
          </a:xfrm>
          <a:prstGeom prst="rect">
            <a:avLst/>
          </a:prstGeom>
        </p:spPr>
      </p:pic>
    </p:spTree>
    <p:extLst>
      <p:ext uri="{BB962C8B-B14F-4D97-AF65-F5344CB8AC3E}">
        <p14:creationId xmlns:p14="http://schemas.microsoft.com/office/powerpoint/2010/main" val="413556074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57200" y="274638"/>
            <a:ext cx="8229600" cy="1325562"/>
          </a:xfrm>
          <a:ln>
            <a:headEnd/>
            <a:tailEnd/>
          </a:ln>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sz="3000" b="1" dirty="0" smtClean="0"/>
              <a:t>Tier 1:  Research Based Whole Classroom </a:t>
            </a:r>
            <a:br>
              <a:rPr lang="en-US" sz="3000" b="1" dirty="0" smtClean="0"/>
            </a:br>
            <a:r>
              <a:rPr lang="en-US" sz="3000" b="1" dirty="0" smtClean="0"/>
              <a:t>Instruction</a:t>
            </a:r>
            <a:br>
              <a:rPr lang="en-US" sz="3000" b="1" dirty="0" smtClean="0"/>
            </a:br>
            <a:r>
              <a:rPr lang="en-US" sz="3000" b="1" dirty="0" smtClean="0"/>
              <a:t>Literacy Collaborative</a:t>
            </a:r>
            <a:r>
              <a:rPr lang="en-US" sz="4000" b="1" dirty="0" smtClean="0">
                <a:solidFill>
                  <a:schemeClr val="tx1"/>
                </a:solidFill>
                <a:cs typeface="Arial" pitchFamily="34" charset="0"/>
              </a:rPr>
              <a:t>®</a:t>
            </a:r>
          </a:p>
        </p:txBody>
      </p:sp>
      <p:sp>
        <p:nvSpPr>
          <p:cNvPr id="12292" name="Rectangle 3"/>
          <p:cNvSpPr>
            <a:spLocks noGrp="1" noChangeArrowheads="1"/>
          </p:cNvSpPr>
          <p:nvPr>
            <p:ph idx="1"/>
          </p:nvPr>
        </p:nvSpPr>
        <p:spPr>
          <a:xfrm>
            <a:off x="3581400" y="2489580"/>
            <a:ext cx="5562600" cy="3886200"/>
          </a:xfrm>
        </p:spPr>
        <p:txBody>
          <a:bodyPr/>
          <a:lstStyle/>
          <a:p>
            <a:pPr>
              <a:lnSpc>
                <a:spcPct val="80000"/>
              </a:lnSpc>
            </a:pPr>
            <a:r>
              <a:rPr lang="en-US" sz="2800" b="1" dirty="0" smtClean="0"/>
              <a:t>Literacy Based Model</a:t>
            </a:r>
          </a:p>
          <a:p>
            <a:pPr>
              <a:lnSpc>
                <a:spcPct val="80000"/>
              </a:lnSpc>
            </a:pPr>
            <a:endParaRPr lang="en-US" sz="2800" b="1" dirty="0" smtClean="0"/>
          </a:p>
          <a:p>
            <a:pPr>
              <a:lnSpc>
                <a:spcPct val="80000"/>
              </a:lnSpc>
            </a:pPr>
            <a:r>
              <a:rPr lang="en-US" sz="2800" b="1" dirty="0" smtClean="0"/>
              <a:t>Long Term Staff Development </a:t>
            </a:r>
            <a:br>
              <a:rPr lang="en-US" sz="2800" b="1" dirty="0" smtClean="0"/>
            </a:br>
            <a:r>
              <a:rPr lang="en-US" sz="2800" b="1" dirty="0" smtClean="0"/>
              <a:t>and Coaching Model</a:t>
            </a:r>
          </a:p>
          <a:p>
            <a:pPr>
              <a:lnSpc>
                <a:spcPct val="80000"/>
              </a:lnSpc>
              <a:buFontTx/>
              <a:buNone/>
            </a:pPr>
            <a:endParaRPr lang="en-US" sz="2800" b="1" dirty="0" smtClean="0"/>
          </a:p>
          <a:p>
            <a:pPr>
              <a:lnSpc>
                <a:spcPct val="80000"/>
              </a:lnSpc>
            </a:pPr>
            <a:r>
              <a:rPr lang="en-US" sz="2800" b="1" dirty="0" smtClean="0"/>
              <a:t>Data Driven Teaching and Coaching</a:t>
            </a:r>
          </a:p>
          <a:p>
            <a:pPr>
              <a:lnSpc>
                <a:spcPct val="80000"/>
              </a:lnSpc>
            </a:pPr>
            <a:endParaRPr lang="en-US" sz="2800" b="1" dirty="0" smtClean="0"/>
          </a:p>
        </p:txBody>
      </p:sp>
      <p:pic>
        <p:nvPicPr>
          <p:cNvPr id="12293" name="Picture 4" descr="IMG_26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564" y="2209799"/>
            <a:ext cx="2320636" cy="368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952318"/>
            <a:ext cx="997526" cy="905682"/>
          </a:xfrm>
          <a:prstGeom prst="rect">
            <a:avLst/>
          </a:prstGeom>
        </p:spPr>
      </p:pic>
    </p:spTree>
    <p:extLst>
      <p:ext uri="{BB962C8B-B14F-4D97-AF65-F5344CB8AC3E}">
        <p14:creationId xmlns:p14="http://schemas.microsoft.com/office/powerpoint/2010/main" val="59204190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dirty="0" smtClean="0"/>
              <a:t>Student Support System for </a:t>
            </a:r>
            <a:br>
              <a:rPr lang="en-US" dirty="0" smtClean="0"/>
            </a:br>
            <a:r>
              <a:rPr lang="en-US" dirty="0" smtClean="0"/>
              <a:t>English Learners</a:t>
            </a:r>
            <a:endParaRPr lang="en-US" dirty="0"/>
          </a:p>
        </p:txBody>
      </p:sp>
      <p:sp>
        <p:nvSpPr>
          <p:cNvPr id="3" name="Content Placeholder 2"/>
          <p:cNvSpPr>
            <a:spLocks noGrp="1"/>
          </p:cNvSpPr>
          <p:nvPr>
            <p:ph idx="1"/>
          </p:nvPr>
        </p:nvSpPr>
        <p:spPr>
          <a:xfrm>
            <a:off x="457200" y="1600199"/>
            <a:ext cx="4800600" cy="4572001"/>
          </a:xfrm>
        </p:spPr>
        <p:txBody>
          <a:bodyPr>
            <a:normAutofit fontScale="55000" lnSpcReduction="20000"/>
          </a:bodyPr>
          <a:lstStyle/>
          <a:p>
            <a:pPr marL="0" indent="0">
              <a:buNone/>
            </a:pPr>
            <a:r>
              <a:rPr lang="en-US" sz="3400" b="1" dirty="0">
                <a:solidFill>
                  <a:srgbClr val="92D050"/>
                </a:solidFill>
              </a:rPr>
              <a:t>Program Description </a:t>
            </a:r>
            <a:r>
              <a:rPr lang="en-US" dirty="0"/>
              <a:t/>
            </a:r>
            <a:br>
              <a:rPr lang="en-US" dirty="0"/>
            </a:br>
            <a:endParaRPr lang="en-US" dirty="0" smtClean="0"/>
          </a:p>
          <a:p>
            <a:pPr marL="0" indent="0">
              <a:buNone/>
            </a:pPr>
            <a:r>
              <a:rPr lang="en-US" dirty="0" smtClean="0"/>
              <a:t>The EL </a:t>
            </a:r>
            <a:r>
              <a:rPr lang="en-US" dirty="0"/>
              <a:t>Program in District 196 supports learners in acquiring the English they need in order to succeed in the classroom and beyond, in accordance with the State of Minnesota Guidelines and English Language Proficiency Standards. Teachers who are fully certified in teaching English as a Second a Language work with </a:t>
            </a:r>
            <a:r>
              <a:rPr lang="en-US" dirty="0" smtClean="0"/>
              <a:t>EL </a:t>
            </a:r>
            <a:r>
              <a:rPr lang="en-US" dirty="0"/>
              <a:t>students at all elementary, middle and high schools in the district. New students are tested for English proficiency when entering District 196 schools, as well as periodically throughout the school year to determine progress and eligibility for continued instruction.</a:t>
            </a:r>
          </a:p>
          <a:p>
            <a:pPr marL="0" indent="0">
              <a:buNone/>
            </a:pPr>
            <a:endParaRPr lang="en-US" dirty="0" smtClean="0">
              <a:hlinkClick r:id="rId2"/>
            </a:endParaRPr>
          </a:p>
          <a:p>
            <a:pPr marL="0" indent="0">
              <a:buNone/>
            </a:pPr>
            <a:r>
              <a:rPr lang="en-US" sz="2900" dirty="0" smtClean="0">
                <a:hlinkClick r:id="rId2"/>
              </a:rPr>
              <a:t>EL Identification</a:t>
            </a:r>
            <a:endParaRPr lang="en-US" sz="2900" dirty="0" smtClean="0"/>
          </a:p>
          <a:p>
            <a:pPr marL="0" indent="0">
              <a:buNone/>
            </a:pPr>
            <a:r>
              <a:rPr lang="en-US" sz="2900" dirty="0" smtClean="0">
                <a:hlinkClick r:id="rId3"/>
              </a:rPr>
              <a:t>Identification, Entrance, and Exit Procedure</a:t>
            </a:r>
            <a:endParaRPr lang="en-US" sz="2900" dirty="0" smtClean="0"/>
          </a:p>
          <a:p>
            <a:pPr marL="0" indent="0">
              <a:buNone/>
            </a:pPr>
            <a:r>
              <a:rPr lang="en-US" sz="2900" dirty="0" smtClean="0">
                <a:hlinkClick r:id="rId4"/>
              </a:rPr>
              <a:t>Proficiency Levels</a:t>
            </a:r>
            <a:endParaRPr lang="en-US" sz="2900"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2590800"/>
            <a:ext cx="3429000" cy="257175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6096974"/>
            <a:ext cx="838199" cy="761025"/>
          </a:xfrm>
          <a:prstGeom prst="rect">
            <a:avLst/>
          </a:prstGeom>
        </p:spPr>
      </p:pic>
    </p:spTree>
    <p:extLst>
      <p:ext uri="{BB962C8B-B14F-4D97-AF65-F5344CB8AC3E}">
        <p14:creationId xmlns:p14="http://schemas.microsoft.com/office/powerpoint/2010/main" val="229419941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9050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b="1" dirty="0" smtClean="0"/>
              <a:t>ISD 196 Reading Well by </a:t>
            </a:r>
            <a:br>
              <a:rPr lang="en-US" b="1" dirty="0" smtClean="0"/>
            </a:br>
            <a:r>
              <a:rPr lang="en-US" b="1" dirty="0" smtClean="0"/>
              <a:t>Grade Three </a:t>
            </a:r>
            <a:br>
              <a:rPr lang="en-US" b="1" dirty="0" smtClean="0"/>
            </a:br>
            <a:r>
              <a:rPr lang="en-US" b="1" dirty="0" smtClean="0"/>
              <a:t>Annual Report</a:t>
            </a:r>
            <a:endParaRPr lang="en-US" b="1" dirty="0"/>
          </a:p>
        </p:txBody>
      </p:sp>
      <p:sp>
        <p:nvSpPr>
          <p:cNvPr id="3" name="TextBox 2"/>
          <p:cNvSpPr txBox="1"/>
          <p:nvPr/>
        </p:nvSpPr>
        <p:spPr>
          <a:xfrm>
            <a:off x="2057400" y="2438400"/>
            <a:ext cx="5029200" cy="3046988"/>
          </a:xfrm>
          <a:prstGeom prst="rect">
            <a:avLst/>
          </a:prstGeom>
          <a:solidFill>
            <a:schemeClr val="accent4">
              <a:lumMod val="40000"/>
              <a:lumOff val="60000"/>
            </a:schemeClr>
          </a:solidFill>
          <a:ln>
            <a:solidFill>
              <a:srgbClr val="7030A0"/>
            </a:solidFill>
          </a:ln>
          <a:effectLst>
            <a:outerShdw blurRad="63500" sx="102000" sy="102000" algn="ctr" rotWithShape="0">
              <a:prstClr val="black">
                <a:alpha val="40000"/>
              </a:prstClr>
            </a:outerShdw>
          </a:effectLst>
        </p:spPr>
        <p:txBody>
          <a:bodyPr wrap="square" rtlCol="0">
            <a:spAutoFit/>
          </a:bodyPr>
          <a:lstStyle/>
          <a:p>
            <a:r>
              <a:rPr lang="en-US" sz="3200" dirty="0" smtClean="0">
                <a:solidFill>
                  <a:schemeClr val="bg1"/>
                </a:solidFill>
              </a:rPr>
              <a:t>The annual report will be created and updated here after submission of ISD 196 data to the Minnesota Department of Education on July 1, 2013. </a:t>
            </a:r>
            <a:endParaRPr lang="en-US" sz="3600"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027790"/>
            <a:ext cx="914400" cy="830210"/>
          </a:xfrm>
          <a:prstGeom prst="rect">
            <a:avLst/>
          </a:prstGeom>
        </p:spPr>
      </p:pic>
    </p:spTree>
    <p:extLst>
      <p:ext uri="{BB962C8B-B14F-4D97-AF65-F5344CB8AC3E}">
        <p14:creationId xmlns:p14="http://schemas.microsoft.com/office/powerpoint/2010/main" val="165291636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dirty="0" smtClean="0"/>
              <a:t>Reading Recovery®</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106507"/>
            <a:ext cx="4243388" cy="5448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027790"/>
            <a:ext cx="914400" cy="830210"/>
          </a:xfrm>
          <a:prstGeom prst="rect">
            <a:avLst/>
          </a:prstGeom>
        </p:spPr>
      </p:pic>
    </p:spTree>
    <p:extLst>
      <p:ext uri="{BB962C8B-B14F-4D97-AF65-F5344CB8AC3E}">
        <p14:creationId xmlns:p14="http://schemas.microsoft.com/office/powerpoint/2010/main" val="257346096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170213"/>
            <a:ext cx="8229600" cy="639762"/>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dirty="0" smtClean="0"/>
              <a:t>Leveled Literacy Intervention®</a:t>
            </a: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014587"/>
            <a:ext cx="4591050" cy="5688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027790"/>
            <a:ext cx="914400" cy="830210"/>
          </a:xfrm>
          <a:prstGeom prst="rect">
            <a:avLst/>
          </a:prstGeom>
        </p:spPr>
      </p:pic>
    </p:spTree>
    <p:extLst>
      <p:ext uri="{BB962C8B-B14F-4D97-AF65-F5344CB8AC3E}">
        <p14:creationId xmlns:p14="http://schemas.microsoft.com/office/powerpoint/2010/main" val="268418340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62000"/>
          </a:xfrm>
        </p:spPr>
        <p:style>
          <a:lnRef idx="0">
            <a:schemeClr val="accent2"/>
          </a:lnRef>
          <a:fillRef idx="3">
            <a:schemeClr val="accent2"/>
          </a:fillRef>
          <a:effectRef idx="3">
            <a:schemeClr val="accent2"/>
          </a:effectRef>
          <a:fontRef idx="minor">
            <a:schemeClr val="lt1"/>
          </a:fontRef>
        </p:style>
        <p:txBody>
          <a:bodyPr>
            <a:normAutofit/>
          </a:bodyPr>
          <a:lstStyle/>
          <a:p>
            <a:r>
              <a:rPr lang="en-US" dirty="0" smtClean="0"/>
              <a:t>Definition of Proficiency</a:t>
            </a:r>
            <a:endParaRPr lang="en-US" dirty="0"/>
          </a:p>
        </p:txBody>
      </p:sp>
      <p:grpSp>
        <p:nvGrpSpPr>
          <p:cNvPr id="7" name="Group 6"/>
          <p:cNvGrpSpPr/>
          <p:nvPr/>
        </p:nvGrpSpPr>
        <p:grpSpPr>
          <a:xfrm>
            <a:off x="2394476" y="1371599"/>
            <a:ext cx="3991370" cy="912017"/>
            <a:chOff x="1681" y="4009347"/>
            <a:chExt cx="3288120" cy="607217"/>
          </a:xfrm>
          <a:scene3d>
            <a:camera prst="orthographicFront"/>
            <a:lightRig rig="threePt" dir="t">
              <a:rot lat="0" lon="0" rev="7500000"/>
            </a:lightRig>
          </a:scene3d>
        </p:grpSpPr>
        <p:sp>
          <p:nvSpPr>
            <p:cNvPr id="8" name="Rounded Rectangle 7">
              <a:hlinkClick r:id="rId2" action="ppaction://hlinksldjump"/>
            </p:cNvPr>
            <p:cNvSpPr/>
            <p:nvPr/>
          </p:nvSpPr>
          <p:spPr>
            <a:xfrm>
              <a:off x="1681" y="4009347"/>
              <a:ext cx="3288120" cy="607217"/>
            </a:xfrm>
            <a:prstGeom prst="roundRect">
              <a:avLst/>
            </a:prstGeom>
          </p:spPr>
          <p:style>
            <a:lnRef idx="0">
              <a:schemeClr val="accent2"/>
            </a:lnRef>
            <a:fillRef idx="3">
              <a:schemeClr val="accent2"/>
            </a:fillRef>
            <a:effectRef idx="3">
              <a:schemeClr val="accent2"/>
            </a:effectRef>
            <a:fontRef idx="minor">
              <a:schemeClr val="lt1"/>
            </a:fontRef>
          </p:style>
        </p:sp>
        <p:sp>
          <p:nvSpPr>
            <p:cNvPr id="9" name="Rounded Rectangle 4">
              <a:hlinkClick r:id="rId3" action="ppaction://hlinksldjump"/>
            </p:cNvPr>
            <p:cNvSpPr/>
            <p:nvPr/>
          </p:nvSpPr>
          <p:spPr>
            <a:xfrm>
              <a:off x="31323" y="4038989"/>
              <a:ext cx="3228836" cy="547933"/>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2800" b="1" kern="1200" dirty="0" smtClean="0"/>
                <a:t>Kindergarten</a:t>
              </a:r>
              <a:endParaRPr lang="en-US" sz="2800" b="1" kern="1200" dirty="0"/>
            </a:p>
          </p:txBody>
        </p:sp>
      </p:grpSp>
      <p:grpSp>
        <p:nvGrpSpPr>
          <p:cNvPr id="10" name="Group 9"/>
          <p:cNvGrpSpPr/>
          <p:nvPr/>
        </p:nvGrpSpPr>
        <p:grpSpPr>
          <a:xfrm>
            <a:off x="2394476" y="3581400"/>
            <a:ext cx="3955389" cy="889956"/>
            <a:chOff x="1681" y="4009347"/>
            <a:chExt cx="3288120" cy="607217"/>
          </a:xfrm>
          <a:scene3d>
            <a:camera prst="orthographicFront"/>
            <a:lightRig rig="threePt" dir="t">
              <a:rot lat="0" lon="0" rev="7500000"/>
            </a:lightRig>
          </a:scene3d>
        </p:grpSpPr>
        <p:sp>
          <p:nvSpPr>
            <p:cNvPr id="11" name="Rounded Rectangle 10">
              <a:hlinkClick r:id="rId4" action="ppaction://hlinksldjump"/>
            </p:cNvPr>
            <p:cNvSpPr/>
            <p:nvPr/>
          </p:nvSpPr>
          <p:spPr>
            <a:xfrm>
              <a:off x="1681" y="4009347"/>
              <a:ext cx="3288120" cy="607217"/>
            </a:xfrm>
            <a:prstGeom prst="roundRect">
              <a:avLst/>
            </a:prstGeom>
          </p:spPr>
          <p:style>
            <a:lnRef idx="0">
              <a:schemeClr val="accent2"/>
            </a:lnRef>
            <a:fillRef idx="3">
              <a:schemeClr val="accent2"/>
            </a:fillRef>
            <a:effectRef idx="3">
              <a:schemeClr val="accent2"/>
            </a:effectRef>
            <a:fontRef idx="minor">
              <a:schemeClr val="lt1"/>
            </a:fontRef>
          </p:style>
        </p:sp>
        <p:sp>
          <p:nvSpPr>
            <p:cNvPr id="12" name="Rounded Rectangle 4">
              <a:hlinkClick r:id="rId4" action="ppaction://hlinksldjump"/>
            </p:cNvPr>
            <p:cNvSpPr/>
            <p:nvPr/>
          </p:nvSpPr>
          <p:spPr>
            <a:xfrm>
              <a:off x="31323" y="4038989"/>
              <a:ext cx="3228836" cy="547933"/>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2800" b="1" kern="1200" dirty="0" smtClean="0"/>
                <a:t>Second Grade</a:t>
              </a:r>
              <a:endParaRPr lang="en-US" sz="2800" b="1" kern="1200" dirty="0"/>
            </a:p>
          </p:txBody>
        </p:sp>
      </p:grpSp>
      <p:grpSp>
        <p:nvGrpSpPr>
          <p:cNvPr id="13" name="Group 12"/>
          <p:cNvGrpSpPr/>
          <p:nvPr/>
        </p:nvGrpSpPr>
        <p:grpSpPr>
          <a:xfrm>
            <a:off x="2394476" y="2438400"/>
            <a:ext cx="3950922" cy="910825"/>
            <a:chOff x="31323" y="3979705"/>
            <a:chExt cx="3288120" cy="607217"/>
          </a:xfrm>
          <a:scene3d>
            <a:camera prst="orthographicFront"/>
            <a:lightRig rig="threePt" dir="t">
              <a:rot lat="0" lon="0" rev="7500000"/>
            </a:lightRig>
          </a:scene3d>
        </p:grpSpPr>
        <p:sp>
          <p:nvSpPr>
            <p:cNvPr id="14" name="Rounded Rectangle 13">
              <a:hlinkClick r:id="rId5" action="ppaction://hlinksldjump"/>
            </p:cNvPr>
            <p:cNvSpPr/>
            <p:nvPr/>
          </p:nvSpPr>
          <p:spPr>
            <a:xfrm>
              <a:off x="31323" y="3979705"/>
              <a:ext cx="3288120" cy="607217"/>
            </a:xfrm>
            <a:prstGeom prst="roundRect">
              <a:avLst/>
            </a:prstGeom>
          </p:spPr>
          <p:style>
            <a:lnRef idx="0">
              <a:schemeClr val="accent2"/>
            </a:lnRef>
            <a:fillRef idx="3">
              <a:schemeClr val="accent2"/>
            </a:fillRef>
            <a:effectRef idx="3">
              <a:schemeClr val="accent2"/>
            </a:effectRef>
            <a:fontRef idx="minor">
              <a:schemeClr val="lt1"/>
            </a:fontRef>
          </p:style>
        </p:sp>
        <p:sp>
          <p:nvSpPr>
            <p:cNvPr id="15" name="Rounded Rectangle 4">
              <a:hlinkClick r:id="rId5" action="ppaction://hlinksldjump"/>
            </p:cNvPr>
            <p:cNvSpPr/>
            <p:nvPr/>
          </p:nvSpPr>
          <p:spPr>
            <a:xfrm>
              <a:off x="31323" y="4038989"/>
              <a:ext cx="3228836" cy="547933"/>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2800" b="1" kern="1200" dirty="0" smtClean="0"/>
                <a:t>First Grade</a:t>
              </a:r>
              <a:endParaRPr lang="en-US" sz="2800" b="1" kern="1200" dirty="0"/>
            </a:p>
          </p:txBody>
        </p:sp>
      </p:grpSp>
      <p:grpSp>
        <p:nvGrpSpPr>
          <p:cNvPr id="19" name="Group 18"/>
          <p:cNvGrpSpPr/>
          <p:nvPr/>
        </p:nvGrpSpPr>
        <p:grpSpPr>
          <a:xfrm>
            <a:off x="2354757" y="4745228"/>
            <a:ext cx="4027228" cy="912018"/>
            <a:chOff x="-27859" y="4009347"/>
            <a:chExt cx="3317660" cy="607217"/>
          </a:xfrm>
          <a:scene3d>
            <a:camera prst="orthographicFront"/>
            <a:lightRig rig="threePt" dir="t">
              <a:rot lat="0" lon="0" rev="7500000"/>
            </a:lightRig>
          </a:scene3d>
        </p:grpSpPr>
        <p:sp>
          <p:nvSpPr>
            <p:cNvPr id="20" name="Rounded Rectangle 19">
              <a:hlinkClick r:id="rId2" action="ppaction://hlinksldjump"/>
            </p:cNvPr>
            <p:cNvSpPr/>
            <p:nvPr/>
          </p:nvSpPr>
          <p:spPr>
            <a:xfrm>
              <a:off x="1681" y="4009347"/>
              <a:ext cx="3288120" cy="607217"/>
            </a:xfrm>
            <a:prstGeom prst="roundRect">
              <a:avLst/>
            </a:prstGeom>
          </p:spPr>
          <p:style>
            <a:lnRef idx="0">
              <a:schemeClr val="accent2"/>
            </a:lnRef>
            <a:fillRef idx="3">
              <a:schemeClr val="accent2"/>
            </a:fillRef>
            <a:effectRef idx="3">
              <a:schemeClr val="accent2"/>
            </a:effectRef>
            <a:fontRef idx="minor">
              <a:schemeClr val="lt1"/>
            </a:fontRef>
          </p:style>
        </p:sp>
        <p:sp>
          <p:nvSpPr>
            <p:cNvPr id="21" name="Rounded Rectangle 4">
              <a:hlinkClick r:id="rId6" action="ppaction://hlinksldjump"/>
            </p:cNvPr>
            <p:cNvSpPr/>
            <p:nvPr/>
          </p:nvSpPr>
          <p:spPr>
            <a:xfrm>
              <a:off x="-27859" y="4038989"/>
              <a:ext cx="3228836" cy="547933"/>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2800" b="1" kern="1200" dirty="0" smtClean="0"/>
                <a:t>Third Grade   </a:t>
              </a:r>
              <a:endParaRPr lang="en-US" sz="2800" b="1" kern="1200" dirty="0"/>
            </a:p>
          </p:txBody>
        </p:sp>
      </p:gr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852756"/>
            <a:ext cx="1066800" cy="1005244"/>
          </a:xfrm>
          <a:prstGeom prst="rect">
            <a:avLst/>
          </a:prstGeom>
        </p:spPr>
      </p:pic>
    </p:spTree>
    <p:extLst>
      <p:ext uri="{BB962C8B-B14F-4D97-AF65-F5344CB8AC3E}">
        <p14:creationId xmlns:p14="http://schemas.microsoft.com/office/powerpoint/2010/main" val="283991974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62000"/>
          </a:xfrm>
        </p:spPr>
        <p:style>
          <a:lnRef idx="0">
            <a:schemeClr val="accent2"/>
          </a:lnRef>
          <a:fillRef idx="3">
            <a:schemeClr val="accent2"/>
          </a:fillRef>
          <a:effectRef idx="3">
            <a:schemeClr val="accent2"/>
          </a:effectRef>
          <a:fontRef idx="minor">
            <a:schemeClr val="lt1"/>
          </a:fontRef>
        </p:style>
        <p:txBody>
          <a:bodyPr>
            <a:normAutofit/>
          </a:bodyPr>
          <a:lstStyle/>
          <a:p>
            <a:r>
              <a:rPr lang="en-US" dirty="0" smtClean="0"/>
              <a:t>Definition of Proficiency</a:t>
            </a:r>
            <a:endParaRPr lang="en-US" dirty="0"/>
          </a:p>
        </p:txBody>
      </p:sp>
      <p:grpSp>
        <p:nvGrpSpPr>
          <p:cNvPr id="7" name="Group 6"/>
          <p:cNvGrpSpPr/>
          <p:nvPr/>
        </p:nvGrpSpPr>
        <p:grpSpPr>
          <a:xfrm>
            <a:off x="1295399" y="1371597"/>
            <a:ext cx="6019802" cy="5105403"/>
            <a:chOff x="91783" y="3882843"/>
            <a:chExt cx="3831079" cy="847574"/>
          </a:xfrm>
          <a:scene3d>
            <a:camera prst="orthographicFront"/>
            <a:lightRig rig="threePt" dir="t">
              <a:rot lat="0" lon="0" rev="7500000"/>
            </a:lightRig>
          </a:scene3d>
        </p:grpSpPr>
        <p:sp>
          <p:nvSpPr>
            <p:cNvPr id="8" name="Rounded Rectangle 7">
              <a:hlinkClick r:id="rId2" action="ppaction://hlinksldjump"/>
            </p:cNvPr>
            <p:cNvSpPr/>
            <p:nvPr/>
          </p:nvSpPr>
          <p:spPr>
            <a:xfrm>
              <a:off x="91783" y="3882843"/>
              <a:ext cx="3831079" cy="847574"/>
            </a:xfrm>
            <a:prstGeom prst="roundRect">
              <a:avLst/>
            </a:prstGeom>
          </p:spPr>
          <p:style>
            <a:lnRef idx="0">
              <a:schemeClr val="accent2"/>
            </a:lnRef>
            <a:fillRef idx="3">
              <a:schemeClr val="accent2"/>
            </a:fillRef>
            <a:effectRef idx="3">
              <a:schemeClr val="accent2"/>
            </a:effectRef>
            <a:fontRef idx="minor">
              <a:schemeClr val="lt1"/>
            </a:fontRef>
          </p:style>
        </p:sp>
        <p:sp>
          <p:nvSpPr>
            <p:cNvPr id="9" name="Rounded Rectangle 4"/>
            <p:cNvSpPr/>
            <p:nvPr/>
          </p:nvSpPr>
          <p:spPr>
            <a:xfrm>
              <a:off x="308435" y="3923960"/>
              <a:ext cx="3228836" cy="109512"/>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2800" b="1" kern="1200" dirty="0" smtClean="0"/>
                <a:t>Kindergarten</a:t>
              </a:r>
              <a:endParaRPr lang="en-US" sz="2800" b="1" kern="1200" dirty="0"/>
            </a:p>
          </p:txBody>
        </p:sp>
      </p:grpSp>
      <p:sp>
        <p:nvSpPr>
          <p:cNvPr id="3" name="TextBox 2"/>
          <p:cNvSpPr txBox="1"/>
          <p:nvPr/>
        </p:nvSpPr>
        <p:spPr>
          <a:xfrm>
            <a:off x="1828800" y="2667000"/>
            <a:ext cx="5029200" cy="2862322"/>
          </a:xfrm>
          <a:prstGeom prst="rect">
            <a:avLst/>
          </a:prstGeom>
          <a:solidFill>
            <a:schemeClr val="tx1"/>
          </a:solidFill>
        </p:spPr>
        <p:txBody>
          <a:bodyPr wrap="square" rtlCol="0">
            <a:spAutoFit/>
          </a:bodyPr>
          <a:lstStyle/>
          <a:p>
            <a:r>
              <a:rPr lang="en-US" dirty="0">
                <a:solidFill>
                  <a:schemeClr val="bg1"/>
                </a:solidFill>
              </a:rPr>
              <a:t>By the end of kindergarten, to show proficiency, students should </a:t>
            </a:r>
            <a:r>
              <a:rPr lang="en-US" dirty="0" smtClean="0">
                <a:solidFill>
                  <a:schemeClr val="bg1"/>
                </a:solidFill>
              </a:rPr>
              <a:t>be at:</a:t>
            </a:r>
          </a:p>
          <a:p>
            <a:pPr marL="285750" indent="-119063">
              <a:buFont typeface="Arial" pitchFamily="34" charset="0"/>
              <a:buChar char="•"/>
            </a:pPr>
            <a:r>
              <a:rPr lang="en-US" b="1" dirty="0" smtClean="0">
                <a:solidFill>
                  <a:schemeClr val="bg1"/>
                </a:solidFill>
              </a:rPr>
              <a:t>Level B </a:t>
            </a:r>
            <a:r>
              <a:rPr lang="en-US" b="1" dirty="0">
                <a:solidFill>
                  <a:schemeClr val="bg1"/>
                </a:solidFill>
              </a:rPr>
              <a:t>on the </a:t>
            </a:r>
            <a:r>
              <a:rPr lang="en-US" b="1" i="1" u="sng" dirty="0" smtClean="0">
                <a:solidFill>
                  <a:schemeClr val="bg1"/>
                </a:solidFill>
              </a:rPr>
              <a:t>BAS</a:t>
            </a:r>
          </a:p>
          <a:p>
            <a:pPr marL="285750" indent="-119063">
              <a:buFont typeface="Arial" pitchFamily="34" charset="0"/>
              <a:buChar char="•"/>
            </a:pPr>
            <a:r>
              <a:rPr lang="en-US" b="1" dirty="0" smtClean="0">
                <a:solidFill>
                  <a:schemeClr val="bg1"/>
                </a:solidFill>
              </a:rPr>
              <a:t>47/54 points on </a:t>
            </a:r>
            <a:r>
              <a:rPr lang="en-US" b="1" i="1" u="sng" dirty="0" smtClean="0">
                <a:solidFill>
                  <a:schemeClr val="bg1"/>
                </a:solidFill>
              </a:rPr>
              <a:t>Letter Identification</a:t>
            </a:r>
          </a:p>
          <a:p>
            <a:pPr marL="285750" indent="-119063">
              <a:buFont typeface="Arial" pitchFamily="34" charset="0"/>
              <a:buChar char="•"/>
            </a:pPr>
            <a:r>
              <a:rPr lang="en-US" b="1" dirty="0" smtClean="0">
                <a:solidFill>
                  <a:schemeClr val="bg1"/>
                </a:solidFill>
              </a:rPr>
              <a:t>23/37 </a:t>
            </a:r>
            <a:r>
              <a:rPr lang="en-US" b="1" dirty="0">
                <a:solidFill>
                  <a:schemeClr val="bg1"/>
                </a:solidFill>
              </a:rPr>
              <a:t>points on the </a:t>
            </a:r>
            <a:r>
              <a:rPr lang="en-US" b="1" i="1" u="sng" dirty="0" smtClean="0">
                <a:solidFill>
                  <a:schemeClr val="bg1"/>
                </a:solidFill>
              </a:rPr>
              <a:t>Sentence </a:t>
            </a:r>
            <a:r>
              <a:rPr lang="en-US" b="1" i="1" u="sng" dirty="0">
                <a:solidFill>
                  <a:schemeClr val="bg1"/>
                </a:solidFill>
              </a:rPr>
              <a:t>D</a:t>
            </a:r>
            <a:r>
              <a:rPr lang="en-US" b="1" i="1" u="sng" dirty="0" smtClean="0">
                <a:solidFill>
                  <a:schemeClr val="bg1"/>
                </a:solidFill>
              </a:rPr>
              <a:t>ictation (Hearing and Recording Sounds </a:t>
            </a:r>
            <a:r>
              <a:rPr lang="en-US" b="1" i="1" u="sng" dirty="0">
                <a:solidFill>
                  <a:schemeClr val="bg1"/>
                </a:solidFill>
              </a:rPr>
              <a:t>in </a:t>
            </a:r>
            <a:r>
              <a:rPr lang="en-US" b="1" i="1" u="sng" dirty="0" smtClean="0">
                <a:solidFill>
                  <a:schemeClr val="bg1"/>
                </a:solidFill>
              </a:rPr>
              <a:t>Words)</a:t>
            </a:r>
          </a:p>
          <a:p>
            <a:pPr marL="285750" indent="-119063">
              <a:buFont typeface="Arial" pitchFamily="34" charset="0"/>
              <a:buChar char="•"/>
            </a:pPr>
            <a:r>
              <a:rPr lang="en-US" b="1" dirty="0" smtClean="0">
                <a:solidFill>
                  <a:schemeClr val="bg1"/>
                </a:solidFill>
              </a:rPr>
              <a:t>15/24 points on </a:t>
            </a:r>
            <a:r>
              <a:rPr lang="en-US" b="1" i="1" u="sng" dirty="0" smtClean="0">
                <a:solidFill>
                  <a:schemeClr val="bg1"/>
                </a:solidFill>
              </a:rPr>
              <a:t>Concepts About Print </a:t>
            </a:r>
          </a:p>
          <a:p>
            <a:pPr marL="285750" indent="-119063">
              <a:buFont typeface="Arial" pitchFamily="34" charset="0"/>
              <a:buChar char="•"/>
            </a:pPr>
            <a:r>
              <a:rPr lang="en-US" b="1" dirty="0" smtClean="0">
                <a:solidFill>
                  <a:schemeClr val="bg1"/>
                </a:solidFill>
              </a:rPr>
              <a:t>Demonstrate the </a:t>
            </a:r>
            <a:r>
              <a:rPr lang="en-US" b="1" dirty="0">
                <a:solidFill>
                  <a:schemeClr val="bg1"/>
                </a:solidFill>
              </a:rPr>
              <a:t>ability to write </a:t>
            </a:r>
            <a:r>
              <a:rPr lang="en-US" b="1" dirty="0" smtClean="0">
                <a:solidFill>
                  <a:schemeClr val="bg1"/>
                </a:solidFill>
              </a:rPr>
              <a:t>23 words </a:t>
            </a:r>
            <a:r>
              <a:rPr lang="en-US" b="1" dirty="0">
                <a:solidFill>
                  <a:schemeClr val="bg1"/>
                </a:solidFill>
              </a:rPr>
              <a:t>correctly in a ten minute time frame</a:t>
            </a:r>
            <a:r>
              <a:rPr lang="en-US" b="1" dirty="0" smtClean="0">
                <a:solidFill>
                  <a:schemeClr val="bg1"/>
                </a:solidFill>
              </a:rPr>
              <a:t>.</a:t>
            </a:r>
            <a:endParaRPr lang="en-US" b="1" dirty="0">
              <a:solidFill>
                <a:schemeClr val="bg1"/>
              </a:solidFill>
            </a:endParaRPr>
          </a:p>
          <a:p>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11193"/>
            <a:ext cx="1066800" cy="968578"/>
          </a:xfrm>
          <a:prstGeom prst="rect">
            <a:avLst/>
          </a:prstGeom>
        </p:spPr>
      </p:pic>
    </p:spTree>
    <p:extLst>
      <p:ext uri="{BB962C8B-B14F-4D97-AF65-F5344CB8AC3E}">
        <p14:creationId xmlns:p14="http://schemas.microsoft.com/office/powerpoint/2010/main" val="201429931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6932"/>
            <a:ext cx="8229600" cy="762000"/>
          </a:xfrm>
        </p:spPr>
        <p:style>
          <a:lnRef idx="0">
            <a:schemeClr val="accent2"/>
          </a:lnRef>
          <a:fillRef idx="3">
            <a:schemeClr val="accent2"/>
          </a:fillRef>
          <a:effectRef idx="3">
            <a:schemeClr val="accent2"/>
          </a:effectRef>
          <a:fontRef idx="minor">
            <a:schemeClr val="lt1"/>
          </a:fontRef>
        </p:style>
        <p:txBody>
          <a:bodyPr>
            <a:normAutofit/>
          </a:bodyPr>
          <a:lstStyle/>
          <a:p>
            <a:r>
              <a:rPr lang="en-US" dirty="0" smtClean="0"/>
              <a:t>Definition of Proficiency</a:t>
            </a:r>
            <a:endParaRPr lang="en-US" dirty="0"/>
          </a:p>
        </p:txBody>
      </p:sp>
      <p:grpSp>
        <p:nvGrpSpPr>
          <p:cNvPr id="7" name="Group 6"/>
          <p:cNvGrpSpPr/>
          <p:nvPr/>
        </p:nvGrpSpPr>
        <p:grpSpPr>
          <a:xfrm>
            <a:off x="1295399" y="1371597"/>
            <a:ext cx="6019802" cy="5105403"/>
            <a:chOff x="91783" y="3882843"/>
            <a:chExt cx="3831079" cy="847574"/>
          </a:xfrm>
          <a:scene3d>
            <a:camera prst="orthographicFront"/>
            <a:lightRig rig="threePt" dir="t">
              <a:rot lat="0" lon="0" rev="7500000"/>
            </a:lightRig>
          </a:scene3d>
        </p:grpSpPr>
        <p:sp>
          <p:nvSpPr>
            <p:cNvPr id="8" name="Rounded Rectangle 7">
              <a:hlinkClick r:id="rId2" action="ppaction://hlinksldjump"/>
            </p:cNvPr>
            <p:cNvSpPr/>
            <p:nvPr/>
          </p:nvSpPr>
          <p:spPr>
            <a:xfrm>
              <a:off x="91783" y="3882843"/>
              <a:ext cx="3831079" cy="847574"/>
            </a:xfrm>
            <a:prstGeom prst="roundRect">
              <a:avLst/>
            </a:prstGeom>
          </p:spPr>
          <p:style>
            <a:lnRef idx="0">
              <a:schemeClr val="accent2"/>
            </a:lnRef>
            <a:fillRef idx="3">
              <a:schemeClr val="accent2"/>
            </a:fillRef>
            <a:effectRef idx="3">
              <a:schemeClr val="accent2"/>
            </a:effectRef>
            <a:fontRef idx="minor">
              <a:schemeClr val="lt1"/>
            </a:fontRef>
          </p:style>
        </p:sp>
        <p:sp>
          <p:nvSpPr>
            <p:cNvPr id="9" name="Rounded Rectangle 4"/>
            <p:cNvSpPr/>
            <p:nvPr/>
          </p:nvSpPr>
          <p:spPr>
            <a:xfrm>
              <a:off x="308435" y="3923960"/>
              <a:ext cx="3228836" cy="109512"/>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2800" b="1" dirty="0" smtClean="0"/>
                <a:t>First Grade</a:t>
              </a:r>
              <a:endParaRPr lang="en-US" sz="2800" b="1" kern="1200" dirty="0"/>
            </a:p>
          </p:txBody>
        </p:sp>
      </p:grpSp>
      <p:sp>
        <p:nvSpPr>
          <p:cNvPr id="3" name="TextBox 2"/>
          <p:cNvSpPr txBox="1"/>
          <p:nvPr/>
        </p:nvSpPr>
        <p:spPr>
          <a:xfrm>
            <a:off x="1790700" y="2632364"/>
            <a:ext cx="5029200" cy="2585323"/>
          </a:xfrm>
          <a:prstGeom prst="rect">
            <a:avLst/>
          </a:prstGeom>
          <a:solidFill>
            <a:schemeClr val="tx1"/>
          </a:solidFill>
        </p:spPr>
        <p:txBody>
          <a:bodyPr wrap="square" rtlCol="0">
            <a:spAutoFit/>
          </a:bodyPr>
          <a:lstStyle/>
          <a:p>
            <a:r>
              <a:rPr lang="en-US" dirty="0" smtClean="0">
                <a:solidFill>
                  <a:schemeClr val="bg1"/>
                </a:solidFill>
              </a:rPr>
              <a:t>By </a:t>
            </a:r>
            <a:r>
              <a:rPr lang="en-US" dirty="0">
                <a:solidFill>
                  <a:schemeClr val="bg1"/>
                </a:solidFill>
              </a:rPr>
              <a:t>the end of first grade, to show proficiency, students should be </a:t>
            </a:r>
            <a:r>
              <a:rPr lang="en-US" dirty="0" smtClean="0">
                <a:solidFill>
                  <a:schemeClr val="bg1"/>
                </a:solidFill>
              </a:rPr>
              <a:t>at:</a:t>
            </a:r>
          </a:p>
          <a:p>
            <a:pPr marL="285750" indent="-119063">
              <a:buFont typeface="Arial" pitchFamily="34" charset="0"/>
              <a:buChar char="•"/>
            </a:pPr>
            <a:r>
              <a:rPr lang="en-US" b="1" dirty="0" smtClean="0">
                <a:solidFill>
                  <a:schemeClr val="bg1"/>
                </a:solidFill>
              </a:rPr>
              <a:t>Level I on the </a:t>
            </a:r>
            <a:r>
              <a:rPr lang="en-US" b="1" i="1" u="sng" dirty="0" smtClean="0">
                <a:solidFill>
                  <a:schemeClr val="bg1"/>
                </a:solidFill>
              </a:rPr>
              <a:t>BAS</a:t>
            </a:r>
          </a:p>
          <a:p>
            <a:pPr marL="285750" indent="-119063">
              <a:buFont typeface="Arial" pitchFamily="34" charset="0"/>
              <a:buChar char="•"/>
            </a:pPr>
            <a:r>
              <a:rPr lang="en-US" b="1" dirty="0" smtClean="0">
                <a:solidFill>
                  <a:schemeClr val="bg1"/>
                </a:solidFill>
              </a:rPr>
              <a:t>33/37 points on the </a:t>
            </a:r>
            <a:r>
              <a:rPr lang="en-US" b="1" i="1" u="sng" dirty="0" smtClean="0">
                <a:solidFill>
                  <a:schemeClr val="bg1"/>
                </a:solidFill>
              </a:rPr>
              <a:t>Sentence Dictation (Hearing and Recording Sounds in Words)</a:t>
            </a:r>
          </a:p>
          <a:p>
            <a:pPr marL="285750" indent="-119063">
              <a:buFont typeface="Arial" pitchFamily="34" charset="0"/>
              <a:buChar char="•"/>
            </a:pPr>
            <a:r>
              <a:rPr lang="en-US" b="1" dirty="0" smtClean="0">
                <a:solidFill>
                  <a:schemeClr val="bg1"/>
                </a:solidFill>
              </a:rPr>
              <a:t>18 points on </a:t>
            </a:r>
            <a:r>
              <a:rPr lang="en-US" b="1" i="1" u="sng" dirty="0" smtClean="0">
                <a:solidFill>
                  <a:schemeClr val="bg1"/>
                </a:solidFill>
              </a:rPr>
              <a:t>Concepts About Print </a:t>
            </a:r>
          </a:p>
          <a:p>
            <a:pPr marL="285750" indent="-119063">
              <a:buFont typeface="Arial" pitchFamily="34" charset="0"/>
              <a:buChar char="•"/>
            </a:pPr>
            <a:r>
              <a:rPr lang="en-US" b="1" dirty="0" smtClean="0">
                <a:solidFill>
                  <a:schemeClr val="bg1"/>
                </a:solidFill>
              </a:rPr>
              <a:t>Demonstrate the ability to write 51 words correctly in a ten minute time frame.</a:t>
            </a:r>
            <a:endParaRPr lang="en-US" dirty="0">
              <a:solidFill>
                <a:schemeClr val="bg1"/>
              </a:solidFill>
            </a:endParaRPr>
          </a:p>
          <a:p>
            <a:endParaRPr lang="en-US" dirty="0">
              <a:solidFill>
                <a:schemeClr val="bg1"/>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91200"/>
            <a:ext cx="1174982" cy="1066800"/>
          </a:xfrm>
          <a:prstGeom prst="rect">
            <a:avLst/>
          </a:prstGeom>
        </p:spPr>
      </p:pic>
    </p:spTree>
    <p:extLst>
      <p:ext uri="{BB962C8B-B14F-4D97-AF65-F5344CB8AC3E}">
        <p14:creationId xmlns:p14="http://schemas.microsoft.com/office/powerpoint/2010/main" val="201429931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62000"/>
          </a:xfrm>
        </p:spPr>
        <p:style>
          <a:lnRef idx="0">
            <a:schemeClr val="accent2"/>
          </a:lnRef>
          <a:fillRef idx="3">
            <a:schemeClr val="accent2"/>
          </a:fillRef>
          <a:effectRef idx="3">
            <a:schemeClr val="accent2"/>
          </a:effectRef>
          <a:fontRef idx="minor">
            <a:schemeClr val="lt1"/>
          </a:fontRef>
        </p:style>
        <p:txBody>
          <a:bodyPr>
            <a:normAutofit/>
          </a:bodyPr>
          <a:lstStyle/>
          <a:p>
            <a:r>
              <a:rPr lang="en-US" dirty="0" smtClean="0"/>
              <a:t>Definition of Proficiency</a:t>
            </a:r>
            <a:endParaRPr lang="en-US" dirty="0"/>
          </a:p>
        </p:txBody>
      </p:sp>
      <p:grpSp>
        <p:nvGrpSpPr>
          <p:cNvPr id="7" name="Group 6"/>
          <p:cNvGrpSpPr/>
          <p:nvPr/>
        </p:nvGrpSpPr>
        <p:grpSpPr>
          <a:xfrm>
            <a:off x="1295399" y="1371597"/>
            <a:ext cx="6019802" cy="5105403"/>
            <a:chOff x="91783" y="3882843"/>
            <a:chExt cx="3831079" cy="847574"/>
          </a:xfrm>
          <a:scene3d>
            <a:camera prst="orthographicFront"/>
            <a:lightRig rig="threePt" dir="t">
              <a:rot lat="0" lon="0" rev="7500000"/>
            </a:lightRig>
          </a:scene3d>
        </p:grpSpPr>
        <p:sp>
          <p:nvSpPr>
            <p:cNvPr id="8" name="Rounded Rectangle 7">
              <a:hlinkClick r:id="rId2" action="ppaction://hlinksldjump"/>
            </p:cNvPr>
            <p:cNvSpPr/>
            <p:nvPr/>
          </p:nvSpPr>
          <p:spPr>
            <a:xfrm>
              <a:off x="91783" y="3882843"/>
              <a:ext cx="3831079" cy="847574"/>
            </a:xfrm>
            <a:prstGeom prst="roundRect">
              <a:avLst/>
            </a:prstGeom>
          </p:spPr>
          <p:style>
            <a:lnRef idx="0">
              <a:schemeClr val="accent2"/>
            </a:lnRef>
            <a:fillRef idx="3">
              <a:schemeClr val="accent2"/>
            </a:fillRef>
            <a:effectRef idx="3">
              <a:schemeClr val="accent2"/>
            </a:effectRef>
            <a:fontRef idx="minor">
              <a:schemeClr val="lt1"/>
            </a:fontRef>
          </p:style>
        </p:sp>
        <p:sp>
          <p:nvSpPr>
            <p:cNvPr id="9" name="Rounded Rectangle 4"/>
            <p:cNvSpPr/>
            <p:nvPr/>
          </p:nvSpPr>
          <p:spPr>
            <a:xfrm>
              <a:off x="308435" y="3882843"/>
              <a:ext cx="3228836" cy="109512"/>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2800" b="1" kern="1200" dirty="0" smtClean="0"/>
                <a:t>Second Grade</a:t>
              </a:r>
              <a:endParaRPr lang="en-US" sz="2800" b="1" kern="1200" dirty="0"/>
            </a:p>
          </p:txBody>
        </p:sp>
      </p:grpSp>
      <p:sp>
        <p:nvSpPr>
          <p:cNvPr id="3" name="TextBox 2"/>
          <p:cNvSpPr txBox="1"/>
          <p:nvPr/>
        </p:nvSpPr>
        <p:spPr>
          <a:xfrm>
            <a:off x="1828800" y="1905000"/>
            <a:ext cx="5029200" cy="830997"/>
          </a:xfrm>
          <a:prstGeom prst="rect">
            <a:avLst/>
          </a:prstGeom>
          <a:solidFill>
            <a:schemeClr val="tx1"/>
          </a:solidFill>
        </p:spPr>
        <p:txBody>
          <a:bodyPr wrap="square" rtlCol="0">
            <a:spAutoFit/>
          </a:bodyPr>
          <a:lstStyle/>
          <a:p>
            <a:r>
              <a:rPr lang="en-US" sz="1600" dirty="0" smtClean="0">
                <a:solidFill>
                  <a:schemeClr val="bg1"/>
                </a:solidFill>
              </a:rPr>
              <a:t>By </a:t>
            </a:r>
            <a:r>
              <a:rPr lang="en-US" sz="1600" dirty="0">
                <a:solidFill>
                  <a:schemeClr val="bg1"/>
                </a:solidFill>
              </a:rPr>
              <a:t>the end of second grade, to show </a:t>
            </a:r>
            <a:r>
              <a:rPr lang="en-US" sz="1600" dirty="0" smtClean="0">
                <a:solidFill>
                  <a:schemeClr val="bg1"/>
                </a:solidFill>
              </a:rPr>
              <a:t>proficiency, </a:t>
            </a:r>
            <a:r>
              <a:rPr lang="en-US" sz="1600" dirty="0">
                <a:solidFill>
                  <a:schemeClr val="bg1"/>
                </a:solidFill>
              </a:rPr>
              <a:t>students need to show </a:t>
            </a:r>
            <a:r>
              <a:rPr lang="en-US" sz="1600" dirty="0" smtClean="0">
                <a:solidFill>
                  <a:schemeClr val="bg1"/>
                </a:solidFill>
              </a:rPr>
              <a:t>an </a:t>
            </a:r>
            <a:r>
              <a:rPr lang="en-US" sz="1600" b="1" dirty="0" smtClean="0">
                <a:solidFill>
                  <a:schemeClr val="bg1"/>
                </a:solidFill>
              </a:rPr>
              <a:t>Independent Level L on the </a:t>
            </a:r>
            <a:r>
              <a:rPr lang="en-US" sz="1600" b="1" i="1" u="sng" dirty="0" smtClean="0">
                <a:solidFill>
                  <a:schemeClr val="bg1"/>
                </a:solidFill>
              </a:rPr>
              <a:t>BAS</a:t>
            </a:r>
            <a:r>
              <a:rPr lang="en-US" sz="1600" dirty="0" smtClean="0">
                <a:solidFill>
                  <a:schemeClr val="bg1"/>
                </a:solidFill>
              </a:rPr>
              <a:t> based on the comprehension chart below</a:t>
            </a:r>
            <a:r>
              <a:rPr lang="en-US" sz="1600" b="1" dirty="0" smtClean="0">
                <a:solidFill>
                  <a:schemeClr val="bg1"/>
                </a:solidFill>
              </a:rPr>
              <a:t>.</a:t>
            </a:r>
            <a:r>
              <a:rPr lang="en-US" sz="1600" dirty="0">
                <a:solidFill>
                  <a:schemeClr val="bg1"/>
                </a:solidFill>
              </a:rPr>
              <a:t>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91200"/>
            <a:ext cx="1174982" cy="1066800"/>
          </a:xfrm>
          <a:prstGeom prst="rect">
            <a:avLst/>
          </a:prstGeom>
        </p:spPr>
      </p:pic>
      <p:pic>
        <p:nvPicPr>
          <p:cNvPr id="10" name="Picture 2"/>
          <p:cNvPicPr>
            <a:picLocks noChangeAspect="1" noChangeArrowheads="1"/>
          </p:cNvPicPr>
          <p:nvPr/>
        </p:nvPicPr>
        <p:blipFill>
          <a:blip r:embed="rId4" cstate="print"/>
          <a:srcRect l="3750" t="28906" r="75625" b="53125"/>
          <a:stretch>
            <a:fillRect/>
          </a:stretch>
        </p:blipFill>
        <p:spPr bwMode="auto">
          <a:xfrm>
            <a:off x="1712025" y="2819400"/>
            <a:ext cx="5247862" cy="1828800"/>
          </a:xfrm>
          <a:prstGeom prst="rect">
            <a:avLst/>
          </a:prstGeom>
          <a:noFill/>
          <a:ln w="9525">
            <a:noFill/>
            <a:miter lim="800000"/>
            <a:headEnd/>
            <a:tailEnd/>
          </a:ln>
        </p:spPr>
      </p:pic>
      <p:sp>
        <p:nvSpPr>
          <p:cNvPr id="12" name="TextBox 11"/>
          <p:cNvSpPr txBox="1"/>
          <p:nvPr/>
        </p:nvSpPr>
        <p:spPr>
          <a:xfrm>
            <a:off x="1828800" y="4724400"/>
            <a:ext cx="5029200" cy="1569660"/>
          </a:xfrm>
          <a:prstGeom prst="rect">
            <a:avLst/>
          </a:prstGeom>
          <a:solidFill>
            <a:schemeClr val="tx1"/>
          </a:solidFill>
        </p:spPr>
        <p:txBody>
          <a:bodyPr wrap="square" rtlCol="0">
            <a:spAutoFit/>
          </a:bodyPr>
          <a:lstStyle/>
          <a:p>
            <a:r>
              <a:rPr lang="en-US" sz="1600" dirty="0" smtClean="0">
                <a:solidFill>
                  <a:schemeClr val="bg1"/>
                </a:solidFill>
              </a:rPr>
              <a:t>While </a:t>
            </a:r>
            <a:r>
              <a:rPr lang="en-US" sz="1600" dirty="0">
                <a:solidFill>
                  <a:schemeClr val="bg1"/>
                </a:solidFill>
              </a:rPr>
              <a:t>other assessments are used to gather feedback on a child’s literacy growth including classroom assessments, and the Measures of Academic Progress (MAP), this one-on-one assessment gives our instructors standardized and comprehensive information regarding students’ performance in reading</a:t>
            </a:r>
            <a:r>
              <a:rPr lang="en-US" sz="1600" dirty="0" smtClean="0">
                <a:solidFill>
                  <a:schemeClr val="bg1"/>
                </a:solidFill>
              </a:rPr>
              <a:t>.</a:t>
            </a:r>
            <a:endParaRPr lang="en-US" sz="1600" dirty="0">
              <a:solidFill>
                <a:schemeClr val="bg1"/>
              </a:solidFill>
            </a:endParaRPr>
          </a:p>
        </p:txBody>
      </p:sp>
    </p:spTree>
    <p:extLst>
      <p:ext uri="{BB962C8B-B14F-4D97-AF65-F5344CB8AC3E}">
        <p14:creationId xmlns:p14="http://schemas.microsoft.com/office/powerpoint/2010/main" val="201429931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62000"/>
          </a:xfrm>
        </p:spPr>
        <p:style>
          <a:lnRef idx="0">
            <a:schemeClr val="accent2"/>
          </a:lnRef>
          <a:fillRef idx="3">
            <a:schemeClr val="accent2"/>
          </a:fillRef>
          <a:effectRef idx="3">
            <a:schemeClr val="accent2"/>
          </a:effectRef>
          <a:fontRef idx="minor">
            <a:schemeClr val="lt1"/>
          </a:fontRef>
        </p:style>
        <p:txBody>
          <a:bodyPr>
            <a:normAutofit/>
          </a:bodyPr>
          <a:lstStyle/>
          <a:p>
            <a:r>
              <a:rPr lang="en-US" dirty="0" smtClean="0"/>
              <a:t>Definition of Proficiency</a:t>
            </a:r>
            <a:endParaRPr lang="en-US" dirty="0"/>
          </a:p>
        </p:txBody>
      </p:sp>
      <p:grpSp>
        <p:nvGrpSpPr>
          <p:cNvPr id="7" name="Group 6"/>
          <p:cNvGrpSpPr/>
          <p:nvPr/>
        </p:nvGrpSpPr>
        <p:grpSpPr>
          <a:xfrm>
            <a:off x="1333498" y="1349382"/>
            <a:ext cx="6019802" cy="5105403"/>
            <a:chOff x="116030" y="3879155"/>
            <a:chExt cx="3831079" cy="847574"/>
          </a:xfrm>
          <a:scene3d>
            <a:camera prst="orthographicFront"/>
            <a:lightRig rig="threePt" dir="t">
              <a:rot lat="0" lon="0" rev="7500000"/>
            </a:lightRig>
          </a:scene3d>
        </p:grpSpPr>
        <p:sp>
          <p:nvSpPr>
            <p:cNvPr id="8" name="Rounded Rectangle 7">
              <a:hlinkClick r:id="rId2" action="ppaction://hlinksldjump"/>
            </p:cNvPr>
            <p:cNvSpPr/>
            <p:nvPr/>
          </p:nvSpPr>
          <p:spPr>
            <a:xfrm>
              <a:off x="116030" y="3879155"/>
              <a:ext cx="3831079" cy="847574"/>
            </a:xfrm>
            <a:prstGeom prst="roundRect">
              <a:avLst/>
            </a:prstGeom>
          </p:spPr>
          <p:style>
            <a:lnRef idx="0">
              <a:schemeClr val="accent2"/>
            </a:lnRef>
            <a:fillRef idx="3">
              <a:schemeClr val="accent2"/>
            </a:fillRef>
            <a:effectRef idx="3">
              <a:schemeClr val="accent2"/>
            </a:effectRef>
            <a:fontRef idx="minor">
              <a:schemeClr val="lt1"/>
            </a:fontRef>
          </p:style>
        </p:sp>
        <p:sp>
          <p:nvSpPr>
            <p:cNvPr id="9" name="Rounded Rectangle 4"/>
            <p:cNvSpPr/>
            <p:nvPr/>
          </p:nvSpPr>
          <p:spPr>
            <a:xfrm>
              <a:off x="308435" y="3882844"/>
              <a:ext cx="3228836" cy="109512"/>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2800" b="1" dirty="0" smtClean="0"/>
                <a:t>Third Grade</a:t>
              </a:r>
              <a:endParaRPr lang="en-US" sz="2800" b="1" kern="1200" dirty="0"/>
            </a:p>
          </p:txBody>
        </p:sp>
      </p:gr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91200"/>
            <a:ext cx="1174982" cy="1066800"/>
          </a:xfrm>
          <a:prstGeom prst="rect">
            <a:avLst/>
          </a:prstGeom>
        </p:spPr>
      </p:pic>
      <p:sp>
        <p:nvSpPr>
          <p:cNvPr id="10" name="TextBox 9"/>
          <p:cNvSpPr txBox="1"/>
          <p:nvPr/>
        </p:nvSpPr>
        <p:spPr>
          <a:xfrm>
            <a:off x="1828800" y="1905000"/>
            <a:ext cx="5029200" cy="830997"/>
          </a:xfrm>
          <a:prstGeom prst="rect">
            <a:avLst/>
          </a:prstGeom>
          <a:solidFill>
            <a:schemeClr val="tx1"/>
          </a:solidFill>
        </p:spPr>
        <p:txBody>
          <a:bodyPr wrap="square" rtlCol="0">
            <a:spAutoFit/>
          </a:bodyPr>
          <a:lstStyle/>
          <a:p>
            <a:r>
              <a:rPr lang="en-US" sz="1600" dirty="0" smtClean="0">
                <a:solidFill>
                  <a:schemeClr val="bg1"/>
                </a:solidFill>
              </a:rPr>
              <a:t>By </a:t>
            </a:r>
            <a:r>
              <a:rPr lang="en-US" sz="1600" dirty="0">
                <a:solidFill>
                  <a:schemeClr val="bg1"/>
                </a:solidFill>
              </a:rPr>
              <a:t>the end of </a:t>
            </a:r>
            <a:r>
              <a:rPr lang="en-US" sz="1600" dirty="0" smtClean="0">
                <a:solidFill>
                  <a:schemeClr val="bg1"/>
                </a:solidFill>
              </a:rPr>
              <a:t>third grade</a:t>
            </a:r>
            <a:r>
              <a:rPr lang="en-US" sz="1600" dirty="0">
                <a:solidFill>
                  <a:schemeClr val="bg1"/>
                </a:solidFill>
              </a:rPr>
              <a:t>, to show </a:t>
            </a:r>
            <a:r>
              <a:rPr lang="en-US" sz="1600" dirty="0" smtClean="0">
                <a:solidFill>
                  <a:schemeClr val="bg1"/>
                </a:solidFill>
              </a:rPr>
              <a:t>proficiency, </a:t>
            </a:r>
            <a:r>
              <a:rPr lang="en-US" sz="1600" dirty="0">
                <a:solidFill>
                  <a:schemeClr val="bg1"/>
                </a:solidFill>
              </a:rPr>
              <a:t>students need to show </a:t>
            </a:r>
            <a:r>
              <a:rPr lang="en-US" sz="1600" dirty="0" smtClean="0">
                <a:solidFill>
                  <a:schemeClr val="bg1"/>
                </a:solidFill>
              </a:rPr>
              <a:t>an </a:t>
            </a:r>
            <a:r>
              <a:rPr lang="en-US" sz="1600" b="1" dirty="0" smtClean="0">
                <a:solidFill>
                  <a:schemeClr val="bg1"/>
                </a:solidFill>
              </a:rPr>
              <a:t>Independent Level O on the </a:t>
            </a:r>
            <a:r>
              <a:rPr lang="en-US" sz="1600" b="1" i="1" u="sng" dirty="0" smtClean="0">
                <a:solidFill>
                  <a:schemeClr val="bg1"/>
                </a:solidFill>
              </a:rPr>
              <a:t>BAS</a:t>
            </a:r>
            <a:r>
              <a:rPr lang="en-US" sz="1600" dirty="0" smtClean="0">
                <a:solidFill>
                  <a:schemeClr val="bg1"/>
                </a:solidFill>
              </a:rPr>
              <a:t> based on the comprehension chart below</a:t>
            </a:r>
            <a:r>
              <a:rPr lang="en-US" sz="1600" b="1" dirty="0" smtClean="0">
                <a:solidFill>
                  <a:schemeClr val="bg1"/>
                </a:solidFill>
              </a:rPr>
              <a:t>.</a:t>
            </a:r>
            <a:r>
              <a:rPr lang="en-US" sz="1600" dirty="0">
                <a:solidFill>
                  <a:schemeClr val="bg1"/>
                </a:solidFill>
              </a:rPr>
              <a:t> </a:t>
            </a:r>
          </a:p>
        </p:txBody>
      </p:sp>
      <p:pic>
        <p:nvPicPr>
          <p:cNvPr id="13" name="Picture 2"/>
          <p:cNvPicPr>
            <a:picLocks noChangeAspect="1" noChangeArrowheads="1"/>
          </p:cNvPicPr>
          <p:nvPr/>
        </p:nvPicPr>
        <p:blipFill>
          <a:blip r:embed="rId4" cstate="print"/>
          <a:srcRect l="3750" t="28906" r="75625" b="53125"/>
          <a:stretch>
            <a:fillRect/>
          </a:stretch>
        </p:blipFill>
        <p:spPr bwMode="auto">
          <a:xfrm>
            <a:off x="1738788" y="2819400"/>
            <a:ext cx="5247862" cy="1828800"/>
          </a:xfrm>
          <a:prstGeom prst="rect">
            <a:avLst/>
          </a:prstGeom>
          <a:noFill/>
          <a:ln w="9525">
            <a:noFill/>
            <a:miter lim="800000"/>
            <a:headEnd/>
            <a:tailEnd/>
          </a:ln>
        </p:spPr>
      </p:pic>
      <p:sp>
        <p:nvSpPr>
          <p:cNvPr id="14" name="TextBox 13"/>
          <p:cNvSpPr txBox="1"/>
          <p:nvPr/>
        </p:nvSpPr>
        <p:spPr>
          <a:xfrm>
            <a:off x="1828800" y="4724400"/>
            <a:ext cx="5029200" cy="1569660"/>
          </a:xfrm>
          <a:prstGeom prst="rect">
            <a:avLst/>
          </a:prstGeom>
          <a:solidFill>
            <a:schemeClr val="tx1"/>
          </a:solidFill>
        </p:spPr>
        <p:txBody>
          <a:bodyPr wrap="square" rtlCol="0">
            <a:spAutoFit/>
          </a:bodyPr>
          <a:lstStyle/>
          <a:p>
            <a:r>
              <a:rPr lang="en-US" sz="1600" dirty="0" smtClean="0">
                <a:solidFill>
                  <a:schemeClr val="bg1"/>
                </a:solidFill>
              </a:rPr>
              <a:t>While </a:t>
            </a:r>
            <a:r>
              <a:rPr lang="en-US" sz="1600" dirty="0">
                <a:solidFill>
                  <a:schemeClr val="bg1"/>
                </a:solidFill>
              </a:rPr>
              <a:t>other assessments are used to gather feedback on a child’s literacy growth including classroom assessments, and the Measures of Academic Progress (MAP), this one-on-one assessment gives our instructors standardized and comprehensive information regarding students’ performance in reading</a:t>
            </a:r>
            <a:r>
              <a:rPr lang="en-US" sz="1600" dirty="0" smtClean="0">
                <a:solidFill>
                  <a:schemeClr val="bg1"/>
                </a:solidFill>
              </a:rPr>
              <a:t>.</a:t>
            </a:r>
            <a:endParaRPr lang="en-US" sz="1600" dirty="0">
              <a:solidFill>
                <a:schemeClr val="bg1"/>
              </a:solidFill>
            </a:endParaRPr>
          </a:p>
        </p:txBody>
      </p:sp>
    </p:spTree>
    <p:extLst>
      <p:ext uri="{BB962C8B-B14F-4D97-AF65-F5344CB8AC3E}">
        <p14:creationId xmlns:p14="http://schemas.microsoft.com/office/powerpoint/2010/main" val="174236539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03"/>
            <a:ext cx="9144000" cy="990600"/>
          </a:xfrm>
        </p:spPr>
        <p:style>
          <a:lnRef idx="0">
            <a:schemeClr val="accent3"/>
          </a:lnRef>
          <a:fillRef idx="3">
            <a:schemeClr val="accent3"/>
          </a:fillRef>
          <a:effectRef idx="3">
            <a:schemeClr val="accent3"/>
          </a:effectRef>
          <a:fontRef idx="minor">
            <a:schemeClr val="lt1"/>
          </a:fontRef>
        </p:style>
        <p:txBody>
          <a:bodyPr>
            <a:normAutofit/>
          </a:bodyPr>
          <a:lstStyle/>
          <a:p>
            <a:pPr lvl="0"/>
            <a:r>
              <a:rPr lang="en-US" sz="3600" b="1" dirty="0"/>
              <a:t>Student Assessment </a:t>
            </a:r>
            <a:r>
              <a:rPr lang="en-US" sz="3600" b="1" dirty="0" smtClean="0"/>
              <a:t>Process</a:t>
            </a:r>
            <a:endParaRPr lang="en-US" sz="3600" dirty="0"/>
          </a:p>
        </p:txBody>
      </p:sp>
      <p:graphicFrame>
        <p:nvGraphicFramePr>
          <p:cNvPr id="7" name="Diagram 6"/>
          <p:cNvGraphicFramePr/>
          <p:nvPr>
            <p:extLst>
              <p:ext uri="{D42A27DB-BD31-4B8C-83A1-F6EECF244321}">
                <p14:modId xmlns:p14="http://schemas.microsoft.com/office/powerpoint/2010/main" val="3873254775"/>
              </p:ext>
            </p:extLst>
          </p:nvPr>
        </p:nvGraphicFramePr>
        <p:xfrm>
          <a:off x="0" y="990600"/>
          <a:ext cx="8839200" cy="5542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584860" y="3733800"/>
            <a:ext cx="3352800" cy="1815882"/>
          </a:xfrm>
          <a:prstGeom prst="rect">
            <a:avLst/>
          </a:prstGeom>
          <a:noFill/>
        </p:spPr>
        <p:txBody>
          <a:bodyPr wrap="square" rtlCol="0">
            <a:spAutoFit/>
          </a:bodyPr>
          <a:lstStyle/>
          <a:p>
            <a:r>
              <a:rPr lang="en-US" sz="1600" dirty="0" smtClean="0"/>
              <a:t>District 196 has instituted a systemic change to allow all students to have a full 45 minute individualized screening in the fall. This will allow differentiated instruction and interventions to begin the first week of school. </a:t>
            </a:r>
            <a:endParaRPr lang="en-US" sz="1600" dirty="0"/>
          </a:p>
        </p:txBody>
      </p:sp>
      <p:sp>
        <p:nvSpPr>
          <p:cNvPr id="9" name="TextBox 8"/>
          <p:cNvSpPr txBox="1"/>
          <p:nvPr/>
        </p:nvSpPr>
        <p:spPr>
          <a:xfrm>
            <a:off x="5164777" y="4027668"/>
            <a:ext cx="3048000" cy="1846659"/>
          </a:xfrm>
          <a:prstGeom prst="rect">
            <a:avLst/>
          </a:prstGeom>
          <a:noFill/>
        </p:spPr>
        <p:txBody>
          <a:bodyPr wrap="square" rtlCol="0">
            <a:spAutoFit/>
          </a:bodyPr>
          <a:lstStyle/>
          <a:p>
            <a:r>
              <a:rPr lang="en-US" sz="1600" dirty="0" smtClean="0"/>
              <a:t>District 196 is committed to differentiated instruction, systematic intervention and monitoring based on data .  Teacher teams will meet every six weeks to examine and plan instruction using student data</a:t>
            </a:r>
            <a:r>
              <a:rPr lang="en-US" dirty="0" smtClean="0"/>
              <a:t>.</a:t>
            </a:r>
            <a:endParaRPr lang="en-US" dirty="0"/>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867400"/>
            <a:ext cx="1091055" cy="990600"/>
          </a:xfrm>
          <a:prstGeom prst="rect">
            <a:avLst/>
          </a:prstGeom>
        </p:spPr>
      </p:pic>
    </p:spTree>
    <p:extLst>
      <p:ext uri="{BB962C8B-B14F-4D97-AF65-F5344CB8AC3E}">
        <p14:creationId xmlns:p14="http://schemas.microsoft.com/office/powerpoint/2010/main" val="62462727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8D8D8"/>
      </a:hlink>
      <a:folHlink>
        <a:srgbClr val="D8D8D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5225</TotalTime>
  <Words>2636</Words>
  <Application>Microsoft Office PowerPoint</Application>
  <PresentationFormat>On-screen Show (4:3)</PresentationFormat>
  <Paragraphs>361</Paragraphs>
  <Slides>37</Slides>
  <Notes>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 Literacy Goal </vt:lpstr>
      <vt:lpstr>Insurance of Proficiency Plan</vt:lpstr>
      <vt:lpstr>Definition of Proficiency</vt:lpstr>
      <vt:lpstr>Definition of Proficiency</vt:lpstr>
      <vt:lpstr>Definition of Proficiency</vt:lpstr>
      <vt:lpstr>Definition of Proficiency</vt:lpstr>
      <vt:lpstr>Definition of Proficiency</vt:lpstr>
      <vt:lpstr>Student Assessment Process</vt:lpstr>
      <vt:lpstr>Summer Assessment Plan</vt:lpstr>
      <vt:lpstr>Year Round Assessment Plan</vt:lpstr>
      <vt:lpstr>Grade by Grade Assessment Plan</vt:lpstr>
      <vt:lpstr>Kindergarten Assessment Plan</vt:lpstr>
      <vt:lpstr>Kindergarten Diminishing Testing Model</vt:lpstr>
      <vt:lpstr>First Grade Assessment Plan</vt:lpstr>
      <vt:lpstr>First Grade Diminishing Testing Model</vt:lpstr>
      <vt:lpstr>Second Grade Assessment Plan</vt:lpstr>
      <vt:lpstr>Second Grade Diminishing Testing Model</vt:lpstr>
      <vt:lpstr>Third Grade Assessment Plan</vt:lpstr>
      <vt:lpstr>Third Grade Diminishing Testing Model</vt:lpstr>
      <vt:lpstr>Parent Notification and Involvement</vt:lpstr>
      <vt:lpstr>Kindergarten Parent Notification  and Involvement</vt:lpstr>
      <vt:lpstr>First Grade Parent Notification  and Involvement</vt:lpstr>
      <vt:lpstr>Second Grade Parent Notification  and Involvement</vt:lpstr>
      <vt:lpstr>Third Grade Parent Notification  and Involvement</vt:lpstr>
      <vt:lpstr>Intervention  and Instructional Supports</vt:lpstr>
      <vt:lpstr>Intervention  and Instructional Supports</vt:lpstr>
      <vt:lpstr>Tier 1 Interventions</vt:lpstr>
      <vt:lpstr>Tier 2 Interventions</vt:lpstr>
      <vt:lpstr>Tier 3 Interventions</vt:lpstr>
      <vt:lpstr>Professional Development  Literacy Instruction</vt:lpstr>
      <vt:lpstr>Curriculum and Instruction System</vt:lpstr>
      <vt:lpstr>Tier 1:  Research Based Whole Classroom  Instruction Literacy Collaborative®</vt:lpstr>
      <vt:lpstr>Student Support System for  English Learners</vt:lpstr>
      <vt:lpstr>ISD 196 Reading Well by  Grade Three  Annual Report</vt:lpstr>
      <vt:lpstr>Reading Recovery®</vt:lpstr>
      <vt:lpstr>Leveled Literacy Intervention®</vt:lpstr>
    </vt:vector>
  </TitlesOfParts>
  <Company>Independent School District 196</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196  Reading Well by Third Grade Plan</dc:title>
  <dc:creator>ISD196</dc:creator>
  <cp:lastModifiedBy>ISD196</cp:lastModifiedBy>
  <cp:revision>169</cp:revision>
  <dcterms:created xsi:type="dcterms:W3CDTF">2012-04-29T22:55:35Z</dcterms:created>
  <dcterms:modified xsi:type="dcterms:W3CDTF">2013-02-11T16:26:19Z</dcterms:modified>
</cp:coreProperties>
</file>